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741" r:id="rId3"/>
  </p:sldMasterIdLst>
  <p:notesMasterIdLst>
    <p:notesMasterId r:id="rId5"/>
  </p:notesMasterIdLst>
  <p:handoutMasterIdLst>
    <p:handoutMasterId r:id="rId17"/>
  </p:handoutMasterIdLst>
  <p:sldIdLst>
    <p:sldId id="256" r:id="rId4"/>
    <p:sldId id="304" r:id="rId6"/>
    <p:sldId id="257" r:id="rId7"/>
    <p:sldId id="287" r:id="rId8"/>
    <p:sldId id="296" r:id="rId9"/>
    <p:sldId id="328" r:id="rId10"/>
    <p:sldId id="329" r:id="rId11"/>
    <p:sldId id="330" r:id="rId12"/>
    <p:sldId id="288" r:id="rId13"/>
    <p:sldId id="331" r:id="rId14"/>
    <p:sldId id="332" r:id="rId15"/>
    <p:sldId id="309" r:id="rId16"/>
  </p:sldIdLst>
  <p:sldSz cx="12192000" cy="6858000"/>
  <p:notesSz cx="6858000" cy="9144000"/>
  <p:custDataLst>
    <p:tags r:id="rId2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9" userDrawn="1">
          <p15:clr>
            <a:srgbClr val="A4A3A4"/>
          </p15:clr>
        </p15:guide>
        <p15:guide id="2" pos="379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A6166"/>
    <a:srgbClr val="2F3A49"/>
    <a:srgbClr val="3F4E63"/>
    <a:srgbClr val="8C9DB6"/>
    <a:srgbClr val="222A35"/>
    <a:srgbClr val="252D39"/>
    <a:srgbClr val="435369"/>
    <a:srgbClr val="404F64"/>
    <a:srgbClr val="2E2A2B"/>
    <a:srgbClr val="5C443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031" autoAdjust="0"/>
    <p:restoredTop sz="94660"/>
  </p:normalViewPr>
  <p:slideViewPr>
    <p:cSldViewPr snapToGrid="0" showGuides="1">
      <p:cViewPr>
        <p:scale>
          <a:sx n="66" d="100"/>
          <a:sy n="66" d="100"/>
        </p:scale>
        <p:origin x="1509" y="996"/>
      </p:cViewPr>
      <p:guideLst>
        <p:guide orient="horz" pos="2159"/>
        <p:guide pos="379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1" Type="http://schemas.openxmlformats.org/officeDocument/2006/relationships/tags" Target="tags/tag8.xml"/><Relationship Id="rId20" Type="http://schemas.openxmlformats.org/officeDocument/2006/relationships/tableStyles" Target="tableStyles.xml"/><Relationship Id="rId2" Type="http://schemas.openxmlformats.org/officeDocument/2006/relationships/theme" Target="theme/theme1.xml"/><Relationship Id="rId19" Type="http://schemas.openxmlformats.org/officeDocument/2006/relationships/viewProps" Target="viewProps.xml"/><Relationship Id="rId18" Type="http://schemas.openxmlformats.org/officeDocument/2006/relationships/presProps" Target="presProps.xml"/><Relationship Id="rId17" Type="http://schemas.openxmlformats.org/officeDocument/2006/relationships/handoutMaster" Target="handoutMasters/handoutMaster1.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DFC243-3E68-4BFF-A505-ADDF9D7195A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67D84A-3049-44F6-8517-64F0971FDD2A}" type="slidenum">
              <a:rPr lang="zh-CN" altLang="en-US" smtClean="0"/>
            </a:fld>
            <a:endParaRPr lang="zh-CN" altLang="en-US"/>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 </a:t>
            </a:r>
            <a:endParaRPr lang="en-US" altLang="zh-CN"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 </a:t>
            </a:r>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2" Type="http://schemas.openxmlformats.org/officeDocument/2006/relationships/hyperlink" Target="http://www.1ppt.com/hangye/" TargetMode="External"/><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1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2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3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4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5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6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7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8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9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10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11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12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13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14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15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16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17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18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19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20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21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22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23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24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25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26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27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28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29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30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31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32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33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34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35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36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37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38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39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40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41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42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43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44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45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46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47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48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49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50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51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52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53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54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55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56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57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58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59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60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61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62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63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64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70.xml><?xml version="1.0" encoding="utf-8"?>
<p:sldLayout xmlns:a="http://schemas.openxmlformats.org/drawingml/2006/main" xmlns:r="http://schemas.openxmlformats.org/officeDocument/2006/relationships" xmlns:p="http://schemas.openxmlformats.org/presentationml/2006/main" type="twoTxTwoObj" preserve="1">
  <p:cSld name="65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66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67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68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69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70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71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72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73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74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75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81.xml><?xml version="1.0" encoding="utf-8"?>
<p:sldLayout xmlns:a="http://schemas.openxmlformats.org/drawingml/2006/main" xmlns:r="http://schemas.openxmlformats.org/officeDocument/2006/relationships" xmlns:p="http://schemas.openxmlformats.org/presentationml/2006/main" type="twoTxTwoObj" preserve="1">
  <p:cSld name="76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77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78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79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
        <p:nvSpPr>
          <p:cNvPr id="10" name="TextBox 9"/>
          <p:cNvSpPr txBox="1"/>
          <p:nvPr userDrawn="1"/>
        </p:nvSpPr>
        <p:spPr>
          <a:xfrm>
            <a:off x="453650" y="0"/>
            <a:ext cx="540060" cy="123111"/>
          </a:xfrm>
          <a:prstGeom prst="rect">
            <a:avLst/>
          </a:prstGeom>
          <a:noFill/>
        </p:spPr>
        <p:txBody>
          <a:bodyPr wrap="square" rtlCol="0">
            <a:spAutoFit/>
          </a:bodyPr>
          <a:lstStyle/>
          <a:p>
            <a:pPr>
              <a:lnSpc>
                <a:spcPct val="200000"/>
              </a:lnSpc>
            </a:pPr>
            <a:r>
              <a:rPr lang="zh-CN" altLang="en-US" sz="100" dirty="0">
                <a:solidFill>
                  <a:schemeClr val="tx1">
                    <a:alpha val="0"/>
                  </a:schemeClr>
                </a:solidFill>
                <a:latin typeface="微软雅黑" panose="020B0503020204020204" pitchFamily="34" charset="-122"/>
                <a:ea typeface="微软雅黑" panose="020B0503020204020204" pitchFamily="34" charset="-122"/>
                <a:hlinkClick r:id="rId2"/>
              </a:rPr>
              <a:t>行业</a:t>
            </a:r>
            <a:r>
              <a:rPr lang="en-US" altLang="zh-CN" sz="100" dirty="0">
                <a:solidFill>
                  <a:schemeClr val="tx1">
                    <a:alpha val="0"/>
                  </a:schemeClr>
                </a:solidFill>
                <a:latin typeface="微软雅黑" panose="020B0503020204020204" pitchFamily="34" charset="-122"/>
                <a:ea typeface="微软雅黑" panose="020B0503020204020204" pitchFamily="34" charset="-122"/>
                <a:hlinkClick r:id="rId2"/>
              </a:rPr>
              <a:t>PPT</a:t>
            </a:r>
            <a:r>
              <a:rPr lang="zh-CN" altLang="en-US" sz="100" dirty="0">
                <a:solidFill>
                  <a:schemeClr val="tx1">
                    <a:alpha val="0"/>
                  </a:schemeClr>
                </a:solidFill>
                <a:latin typeface="微软雅黑" panose="020B0503020204020204" pitchFamily="34" charset="-122"/>
                <a:ea typeface="微软雅黑" panose="020B0503020204020204" pitchFamily="34" charset="-122"/>
                <a:hlinkClick r:id="rId2"/>
              </a:rPr>
              <a:t>模板</a:t>
            </a:r>
            <a:r>
              <a:rPr lang="en-US" altLang="zh-CN" sz="100" dirty="0">
                <a:solidFill>
                  <a:schemeClr val="tx1">
                    <a:alpha val="0"/>
                  </a:schemeClr>
                </a:solidFill>
                <a:latin typeface="微软雅黑" panose="020B0503020204020204" pitchFamily="34" charset="-122"/>
                <a:ea typeface="微软雅黑" panose="020B0503020204020204" pitchFamily="34" charset="-122"/>
              </a:rPr>
              <a:t>http://www.1ppt.com/hangye/</a:t>
            </a:r>
            <a:endParaRPr lang="en-US" altLang="zh-CN" sz="100" dirty="0">
              <a:solidFill>
                <a:schemeClr val="tx1">
                  <a:alpha val="0"/>
                </a:schemeClr>
              </a:solidFill>
              <a:latin typeface="微软雅黑" panose="020B0503020204020204" pitchFamily="34" charset="-122"/>
              <a:ea typeface="微软雅黑" panose="020B0503020204020204" pitchFamily="34" charset="-122"/>
            </a:endParaRPr>
          </a:p>
        </p:txBody>
      </p:sp>
    </p:spTree>
  </p:cSld>
  <p:clrMapOvr>
    <a:masterClrMapping/>
  </p:clrMapOvr>
  <p:hf sldNum="0" ftr="0" dt="0"/>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80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81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B7FFDAE1-EB67-42CF-B593-56AA292DA8C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1E6056-67A1-460C-8D55-8E0798092675}" type="slidenum">
              <a:rPr lang="zh-CN" altLang="en-US" smtClean="0"/>
            </a:fld>
            <a:endParaRPr lang="zh-CN" altLang="en-US"/>
          </a:p>
        </p:txBody>
      </p:sp>
    </p:spTree>
  </p:cSld>
  <p:clrMapOvr>
    <a:masterClrMapping/>
  </p:clrMapOvr>
  <p:hf sldNum="0" ftr="0" dt="0"/>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3" Type="http://schemas.openxmlformats.org/officeDocument/2006/relationships/theme" Target="../theme/theme1.xml"/><Relationship Id="rId92" Type="http://schemas.openxmlformats.org/officeDocument/2006/relationships/slideLayout" Target="../slideLayouts/slideLayout92.xml"/><Relationship Id="rId91" Type="http://schemas.openxmlformats.org/officeDocument/2006/relationships/slideLayout" Target="../slideLayouts/slideLayout91.xml"/><Relationship Id="rId90" Type="http://schemas.openxmlformats.org/officeDocument/2006/relationships/slideLayout" Target="../slideLayouts/slideLayout90.xml"/><Relationship Id="rId9" Type="http://schemas.openxmlformats.org/officeDocument/2006/relationships/slideLayout" Target="../slideLayouts/slideLayout9.xml"/><Relationship Id="rId89" Type="http://schemas.openxmlformats.org/officeDocument/2006/relationships/slideLayout" Target="../slideLayouts/slideLayout89.xml"/><Relationship Id="rId88" Type="http://schemas.openxmlformats.org/officeDocument/2006/relationships/slideLayout" Target="../slideLayouts/slideLayout88.xml"/><Relationship Id="rId87" Type="http://schemas.openxmlformats.org/officeDocument/2006/relationships/slideLayout" Target="../slideLayouts/slideLayout87.xml"/><Relationship Id="rId86" Type="http://schemas.openxmlformats.org/officeDocument/2006/relationships/slideLayout" Target="../slideLayouts/slideLayout86.xml"/><Relationship Id="rId85" Type="http://schemas.openxmlformats.org/officeDocument/2006/relationships/slideLayout" Target="../slideLayouts/slideLayout85.xml"/><Relationship Id="rId84" Type="http://schemas.openxmlformats.org/officeDocument/2006/relationships/slideLayout" Target="../slideLayouts/slideLayout84.xml"/><Relationship Id="rId83" Type="http://schemas.openxmlformats.org/officeDocument/2006/relationships/slideLayout" Target="../slideLayouts/slideLayout83.xml"/><Relationship Id="rId82" Type="http://schemas.openxmlformats.org/officeDocument/2006/relationships/slideLayout" Target="../slideLayouts/slideLayout82.xml"/><Relationship Id="rId81" Type="http://schemas.openxmlformats.org/officeDocument/2006/relationships/slideLayout" Target="../slideLayouts/slideLayout81.xml"/><Relationship Id="rId80" Type="http://schemas.openxmlformats.org/officeDocument/2006/relationships/slideLayout" Target="../slideLayouts/slideLayout80.xml"/><Relationship Id="rId8" Type="http://schemas.openxmlformats.org/officeDocument/2006/relationships/slideLayout" Target="../slideLayouts/slideLayout8.xml"/><Relationship Id="rId79" Type="http://schemas.openxmlformats.org/officeDocument/2006/relationships/slideLayout" Target="../slideLayouts/slideLayout79.xml"/><Relationship Id="rId78" Type="http://schemas.openxmlformats.org/officeDocument/2006/relationships/slideLayout" Target="../slideLayouts/slideLayout78.xml"/><Relationship Id="rId77" Type="http://schemas.openxmlformats.org/officeDocument/2006/relationships/slideLayout" Target="../slideLayouts/slideLayout77.xml"/><Relationship Id="rId76" Type="http://schemas.openxmlformats.org/officeDocument/2006/relationships/slideLayout" Target="../slideLayouts/slideLayout76.xml"/><Relationship Id="rId75" Type="http://schemas.openxmlformats.org/officeDocument/2006/relationships/slideLayout" Target="../slideLayouts/slideLayout75.xml"/><Relationship Id="rId74" Type="http://schemas.openxmlformats.org/officeDocument/2006/relationships/slideLayout" Target="../slideLayouts/slideLayout74.xml"/><Relationship Id="rId73" Type="http://schemas.openxmlformats.org/officeDocument/2006/relationships/slideLayout" Target="../slideLayouts/slideLayout73.xml"/><Relationship Id="rId72" Type="http://schemas.openxmlformats.org/officeDocument/2006/relationships/slideLayout" Target="../slideLayouts/slideLayout72.xml"/><Relationship Id="rId71" Type="http://schemas.openxmlformats.org/officeDocument/2006/relationships/slideLayout" Target="../slideLayouts/slideLayout71.xml"/><Relationship Id="rId70" Type="http://schemas.openxmlformats.org/officeDocument/2006/relationships/slideLayout" Target="../slideLayouts/slideLayout70.xml"/><Relationship Id="rId7" Type="http://schemas.openxmlformats.org/officeDocument/2006/relationships/slideLayout" Target="../slideLayouts/slideLayout7.xml"/><Relationship Id="rId69" Type="http://schemas.openxmlformats.org/officeDocument/2006/relationships/slideLayout" Target="../slideLayouts/slideLayout69.xml"/><Relationship Id="rId68" Type="http://schemas.openxmlformats.org/officeDocument/2006/relationships/slideLayout" Target="../slideLayouts/slideLayout68.xml"/><Relationship Id="rId67" Type="http://schemas.openxmlformats.org/officeDocument/2006/relationships/slideLayout" Target="../slideLayouts/slideLayout67.xml"/><Relationship Id="rId66" Type="http://schemas.openxmlformats.org/officeDocument/2006/relationships/slideLayout" Target="../slideLayouts/slideLayout66.xml"/><Relationship Id="rId65" Type="http://schemas.openxmlformats.org/officeDocument/2006/relationships/slideLayout" Target="../slideLayouts/slideLayout65.xml"/><Relationship Id="rId64" Type="http://schemas.openxmlformats.org/officeDocument/2006/relationships/slideLayout" Target="../slideLayouts/slideLayout64.xml"/><Relationship Id="rId63" Type="http://schemas.openxmlformats.org/officeDocument/2006/relationships/slideLayout" Target="../slideLayouts/slideLayout63.xml"/><Relationship Id="rId62" Type="http://schemas.openxmlformats.org/officeDocument/2006/relationships/slideLayout" Target="../slideLayouts/slideLayout62.xml"/><Relationship Id="rId61" Type="http://schemas.openxmlformats.org/officeDocument/2006/relationships/slideLayout" Target="../slideLayouts/slideLayout61.xml"/><Relationship Id="rId60" Type="http://schemas.openxmlformats.org/officeDocument/2006/relationships/slideLayout" Target="../slideLayouts/slideLayout60.xml"/><Relationship Id="rId6" Type="http://schemas.openxmlformats.org/officeDocument/2006/relationships/slideLayout" Target="../slideLayouts/slideLayout6.xml"/><Relationship Id="rId59" Type="http://schemas.openxmlformats.org/officeDocument/2006/relationships/slideLayout" Target="../slideLayouts/slideLayout59.xml"/><Relationship Id="rId58" Type="http://schemas.openxmlformats.org/officeDocument/2006/relationships/slideLayout" Target="../slideLayouts/slideLayout58.xml"/><Relationship Id="rId57" Type="http://schemas.openxmlformats.org/officeDocument/2006/relationships/slideLayout" Target="../slideLayouts/slideLayout57.xml"/><Relationship Id="rId56" Type="http://schemas.openxmlformats.org/officeDocument/2006/relationships/slideLayout" Target="../slideLayouts/slideLayout56.xml"/><Relationship Id="rId55" Type="http://schemas.openxmlformats.org/officeDocument/2006/relationships/slideLayout" Target="../slideLayouts/slideLayout55.xml"/><Relationship Id="rId54" Type="http://schemas.openxmlformats.org/officeDocument/2006/relationships/slideLayout" Target="../slideLayouts/slideLayout54.xml"/><Relationship Id="rId53" Type="http://schemas.openxmlformats.org/officeDocument/2006/relationships/slideLayout" Target="../slideLayouts/slideLayout53.xml"/><Relationship Id="rId52" Type="http://schemas.openxmlformats.org/officeDocument/2006/relationships/slideLayout" Target="../slideLayouts/slideLayout52.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 Type="http://schemas.openxmlformats.org/officeDocument/2006/relationships/slideLayout" Target="../slideLayouts/slideLayout5.xml"/><Relationship Id="rId49" Type="http://schemas.openxmlformats.org/officeDocument/2006/relationships/slideLayout" Target="../slideLayouts/slideLayout4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0" Type="http://schemas.openxmlformats.org/officeDocument/2006/relationships/slideLayout" Target="../slideLayouts/slideLayout40.xml"/><Relationship Id="rId4" Type="http://schemas.openxmlformats.org/officeDocument/2006/relationships/slideLayout" Target="../slideLayouts/slideLayout4.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slideLayout" Target="../slideLayouts/slideLayout95.xml"/><Relationship Id="rId2" Type="http://schemas.openxmlformats.org/officeDocument/2006/relationships/slideLayout" Target="../slideLayouts/slideLayout94.xml"/><Relationship Id="rId1" Type="http://schemas.openxmlformats.org/officeDocument/2006/relationships/slideLayout" Target="../slideLayouts/slideLayout9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FFDAE1-EB67-42CF-B593-56AA292DA8C8}"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1E6056-67A1-460C-8D55-8E0798092675}"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 id="2147483701" r:id="rId53"/>
    <p:sldLayoutId id="2147483702" r:id="rId54"/>
    <p:sldLayoutId id="2147483703" r:id="rId55"/>
    <p:sldLayoutId id="2147483704" r:id="rId56"/>
    <p:sldLayoutId id="2147483705" r:id="rId57"/>
    <p:sldLayoutId id="2147483706" r:id="rId58"/>
    <p:sldLayoutId id="2147483707" r:id="rId59"/>
    <p:sldLayoutId id="2147483708" r:id="rId60"/>
    <p:sldLayoutId id="2147483709" r:id="rId61"/>
    <p:sldLayoutId id="2147483710" r:id="rId62"/>
    <p:sldLayoutId id="2147483711" r:id="rId63"/>
    <p:sldLayoutId id="2147483712" r:id="rId64"/>
    <p:sldLayoutId id="2147483713" r:id="rId65"/>
    <p:sldLayoutId id="2147483714" r:id="rId66"/>
    <p:sldLayoutId id="2147483715" r:id="rId67"/>
    <p:sldLayoutId id="2147483716" r:id="rId68"/>
    <p:sldLayoutId id="2147483717" r:id="rId69"/>
    <p:sldLayoutId id="2147483718" r:id="rId70"/>
    <p:sldLayoutId id="2147483719" r:id="rId71"/>
    <p:sldLayoutId id="2147483720" r:id="rId72"/>
    <p:sldLayoutId id="2147483721" r:id="rId73"/>
    <p:sldLayoutId id="2147483722" r:id="rId74"/>
    <p:sldLayoutId id="2147483723" r:id="rId75"/>
    <p:sldLayoutId id="2147483724" r:id="rId76"/>
    <p:sldLayoutId id="2147483725" r:id="rId77"/>
    <p:sldLayoutId id="2147483726" r:id="rId78"/>
    <p:sldLayoutId id="2147483727" r:id="rId79"/>
    <p:sldLayoutId id="2147483728" r:id="rId80"/>
    <p:sldLayoutId id="2147483729" r:id="rId81"/>
    <p:sldLayoutId id="2147483730" r:id="rId82"/>
    <p:sldLayoutId id="2147483731" r:id="rId83"/>
    <p:sldLayoutId id="2147483732" r:id="rId84"/>
    <p:sldLayoutId id="2147483733" r:id="rId85"/>
    <p:sldLayoutId id="2147483734" r:id="rId86"/>
    <p:sldLayoutId id="2147483735" r:id="rId87"/>
    <p:sldLayoutId id="2147483736" r:id="rId88"/>
    <p:sldLayoutId id="2147483737" r:id="rId89"/>
    <p:sldLayoutId id="2147483738" r:id="rId90"/>
    <p:sldLayoutId id="2147483739" r:id="rId91"/>
    <p:sldLayoutId id="2147483740" r:id="rId92"/>
  </p:sldLayoutIdLst>
  <p:hf sldNum="0" ftr="0" dt="0"/>
  <p:txStyles>
    <p:titleStyle>
      <a:lvl1pPr algn="l" defTabSz="914400" rtl="0" eaLnBrk="1" latinLnBrk="0" hangingPunct="1">
        <a:lnSpc>
          <a:spcPct val="90000"/>
        </a:lnSpc>
        <a:spcBef>
          <a:spcPct val="0"/>
        </a:spcBef>
        <a:buNone/>
        <a:defRPr sz="4400" kern="1200">
          <a:solidFill>
            <a:schemeClr val="tx1"/>
          </a:solidFill>
          <a:latin typeface="印品天逸黑" panose="02000500000000000000" pitchFamily="2" charset="-122"/>
          <a:ea typeface="印品天逸黑" panose="02000500000000000000" pitchFamily="2"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0" Type="http://schemas.openxmlformats.org/officeDocument/2006/relationships/notesSlide" Target="../notesSlides/notesSlide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screen"/>
          <a:stretch>
            <a:fillRect/>
          </a:stretch>
        </p:blipFill>
        <p:spPr>
          <a:xfrm>
            <a:off x="0" y="0"/>
            <a:ext cx="12192000" cy="6858000"/>
          </a:xfrm>
          <a:prstGeom prst="rect">
            <a:avLst/>
          </a:prstGeom>
        </p:spPr>
      </p:pic>
      <p:sp>
        <p:nvSpPr>
          <p:cNvPr id="3" name="文本框 2"/>
          <p:cNvSpPr txBox="1"/>
          <p:nvPr/>
        </p:nvSpPr>
        <p:spPr>
          <a:xfrm>
            <a:off x="2254885" y="2169509"/>
            <a:ext cx="7551267" cy="1106805"/>
          </a:xfrm>
          <a:prstGeom prst="rect">
            <a:avLst/>
          </a:prstGeom>
          <a:noFill/>
        </p:spPr>
        <p:txBody>
          <a:bodyPr wrap="square" rtlCol="0">
            <a:spAutoFit/>
          </a:bodyPr>
          <a:lstStyle/>
          <a:p>
            <a:pPr algn="ctr"/>
            <a:r>
              <a:rPr lang="zh-CN" altLang="en-US" sz="6600" dirty="0">
                <a:solidFill>
                  <a:schemeClr val="tx1">
                    <a:lumMod val="75000"/>
                    <a:lumOff val="25000"/>
                  </a:schemeClr>
                </a:solidFill>
                <a:latin typeface="仓耳青禾体-谷力 W05" panose="02020400000000000000" pitchFamily="18" charset="-122"/>
                <a:ea typeface="仓耳青禾体-谷力 W05" panose="02020400000000000000" pitchFamily="18" charset="-122"/>
                <a:cs typeface="+mn-ea"/>
                <a:sym typeface="+mn-lt"/>
              </a:rPr>
              <a:t>第五章</a:t>
            </a:r>
            <a:r>
              <a:rPr lang="en-US" altLang="zh-CN" sz="6600" dirty="0">
                <a:solidFill>
                  <a:schemeClr val="tx1">
                    <a:lumMod val="75000"/>
                    <a:lumOff val="25000"/>
                  </a:schemeClr>
                </a:solidFill>
                <a:latin typeface="仓耳青禾体-谷力 W05" panose="02020400000000000000" pitchFamily="18" charset="-122"/>
                <a:ea typeface="仓耳青禾体-谷力 W05" panose="02020400000000000000" pitchFamily="18" charset="-122"/>
                <a:cs typeface="+mn-ea"/>
                <a:sym typeface="+mn-lt"/>
              </a:rPr>
              <a:t> </a:t>
            </a:r>
            <a:r>
              <a:rPr lang="zh-CN" altLang="en-US" sz="6600" dirty="0">
                <a:solidFill>
                  <a:schemeClr val="tx1">
                    <a:lumMod val="75000"/>
                    <a:lumOff val="25000"/>
                  </a:schemeClr>
                </a:solidFill>
                <a:latin typeface="仓耳青禾体-谷力 W05" panose="02020400000000000000" pitchFamily="18" charset="-122"/>
                <a:ea typeface="仓耳青禾体-谷力 W05" panose="02020400000000000000" pitchFamily="18" charset="-122"/>
                <a:cs typeface="+mn-ea"/>
                <a:sym typeface="+mn-lt"/>
              </a:rPr>
              <a:t>会计账簿</a:t>
            </a:r>
            <a:endParaRPr lang="zh-CN" altLang="en-US" sz="6600" dirty="0">
              <a:solidFill>
                <a:schemeClr val="tx1">
                  <a:lumMod val="75000"/>
                  <a:lumOff val="25000"/>
                </a:schemeClr>
              </a:solidFill>
              <a:latin typeface="仓耳青禾体-谷力 W05" panose="02020400000000000000" pitchFamily="18" charset="-122"/>
              <a:ea typeface="仓耳青禾体-谷力 W05" panose="02020400000000000000" pitchFamily="18" charset="-122"/>
              <a:cs typeface="+mn-ea"/>
              <a:sym typeface="+mn-lt"/>
            </a:endParaRPr>
          </a:p>
        </p:txBody>
      </p:sp>
      <p:sp>
        <p:nvSpPr>
          <p:cNvPr id="4" name="文本框 3"/>
          <p:cNvSpPr txBox="1"/>
          <p:nvPr/>
        </p:nvSpPr>
        <p:spPr>
          <a:xfrm>
            <a:off x="4135981" y="822355"/>
            <a:ext cx="3847747" cy="1014730"/>
          </a:xfrm>
          <a:prstGeom prst="rect">
            <a:avLst/>
          </a:prstGeom>
          <a:noFill/>
        </p:spPr>
        <p:txBody>
          <a:bodyPr wrap="square" rtlCol="0">
            <a:spAutoFit/>
          </a:bodyPr>
          <a:lstStyle/>
          <a:p>
            <a:pPr algn="ctr">
              <a:lnSpc>
                <a:spcPct val="150000"/>
              </a:lnSpc>
            </a:pPr>
            <a:endParaRPr lang="en-US" sz="4000" dirty="0">
              <a:solidFill>
                <a:srgbClr val="3A6166"/>
              </a:solidFill>
              <a:cs typeface="+mn-ea"/>
              <a:sym typeface="+mn-lt"/>
            </a:endParaRPr>
          </a:p>
        </p:txBody>
      </p:sp>
      <p:sp>
        <p:nvSpPr>
          <p:cNvPr id="7" name="文本框 6"/>
          <p:cNvSpPr txBox="1"/>
          <p:nvPr/>
        </p:nvSpPr>
        <p:spPr>
          <a:xfrm>
            <a:off x="3365331" y="3229554"/>
            <a:ext cx="4878474" cy="398780"/>
          </a:xfrm>
          <a:prstGeom prst="rect">
            <a:avLst/>
          </a:prstGeom>
          <a:noFill/>
        </p:spPr>
        <p:txBody>
          <a:bodyPr wrap="square" rtlCol="0">
            <a:spAutoFit/>
          </a:bodyPr>
          <a:lstStyle/>
          <a:p>
            <a:pPr algn="dist"/>
            <a:r>
              <a:rPr lang="zh-CN" altLang="en-US" sz="2000" dirty="0">
                <a:solidFill>
                  <a:schemeClr val="tx1">
                    <a:lumMod val="75000"/>
                    <a:lumOff val="25000"/>
                  </a:schemeClr>
                </a:solidFill>
                <a:cs typeface="+mn-ea"/>
                <a:sym typeface="+mn-lt"/>
              </a:rPr>
              <a:t>第四节</a:t>
            </a:r>
            <a:r>
              <a:rPr lang="en-US" altLang="zh-CN" sz="2000" dirty="0">
                <a:solidFill>
                  <a:schemeClr val="tx1">
                    <a:lumMod val="75000"/>
                    <a:lumOff val="25000"/>
                  </a:schemeClr>
                </a:solidFill>
                <a:cs typeface="+mn-ea"/>
                <a:sym typeface="+mn-lt"/>
              </a:rPr>
              <a:t> </a:t>
            </a:r>
            <a:r>
              <a:rPr lang="zh-CN" altLang="en-US" sz="2000" dirty="0">
                <a:solidFill>
                  <a:schemeClr val="tx1">
                    <a:lumMod val="75000"/>
                    <a:lumOff val="25000"/>
                  </a:schemeClr>
                </a:solidFill>
                <a:cs typeface="+mn-ea"/>
                <a:sym typeface="+mn-lt"/>
              </a:rPr>
              <a:t>错账更正方法</a:t>
            </a:r>
            <a:endParaRPr lang="zh-CN" altLang="en-US" sz="2000" dirty="0">
              <a:solidFill>
                <a:schemeClr val="tx1">
                  <a:lumMod val="75000"/>
                  <a:lumOff val="25000"/>
                </a:schemeClr>
              </a:solidFill>
              <a:cs typeface="+mn-ea"/>
              <a:sym typeface="+mn-lt"/>
            </a:endParaRPr>
          </a:p>
        </p:txBody>
      </p:sp>
      <p:sp>
        <p:nvSpPr>
          <p:cNvPr id="15" name="文本框 14"/>
          <p:cNvSpPr txBox="1"/>
          <p:nvPr/>
        </p:nvSpPr>
        <p:spPr>
          <a:xfrm>
            <a:off x="300160" y="1191746"/>
            <a:ext cx="292388" cy="4561840"/>
          </a:xfrm>
          <a:prstGeom prst="rect">
            <a:avLst/>
          </a:prstGeom>
          <a:noFill/>
        </p:spPr>
        <p:txBody>
          <a:bodyPr vert="eaVert" wrap="square" rtlCol="0">
            <a:spAutoFit/>
          </a:bodyPr>
          <a:lstStyle/>
          <a:p>
            <a:pPr algn="ctr"/>
            <a:r>
              <a:rPr lang="en-US" altLang="zh-CN" sz="700" b="1" spc="600" dirty="0">
                <a:solidFill>
                  <a:schemeClr val="tx1">
                    <a:lumMod val="75000"/>
                    <a:lumOff val="25000"/>
                  </a:schemeClr>
                </a:solidFill>
                <a:cs typeface="+mn-ea"/>
                <a:sym typeface="+mn-lt"/>
              </a:rPr>
              <a:t>ADD YOUR TITLE,ADD YOUR TITLE.</a:t>
            </a:r>
            <a:endParaRPr lang="en-US" altLang="zh-CN" sz="700" b="1" spc="600" dirty="0">
              <a:solidFill>
                <a:schemeClr val="tx1">
                  <a:lumMod val="75000"/>
                  <a:lumOff val="25000"/>
                </a:schemeClr>
              </a:solidFill>
              <a:cs typeface="+mn-ea"/>
              <a:sym typeface="+mn-lt"/>
            </a:endParaRPr>
          </a:p>
        </p:txBody>
      </p:sp>
      <p:sp>
        <p:nvSpPr>
          <p:cNvPr id="16" name="PA_十字形 9" descr="e7d195523061f1c0d318120d6aeaf1b6ccceb6ba3da59c0775C5DE19DDDEBC09ED96DBD9900D9848D623ECAD1D4904B78047D0015C22C8BE97228BE8B5BFF08FE7A3AE04126DA07312A96C0F69F9BAB7B8762A2F02ECB167EB1D3D935132D44A03185F23F8625673A228DA0C7DA620D0616217B810CE4DCA0BDC2CD812D5F48220C6184BA351E466"/>
          <p:cNvSpPr/>
          <p:nvPr>
            <p:custDataLst>
              <p:tags r:id="rId2"/>
            </p:custDataLst>
          </p:nvPr>
        </p:nvSpPr>
        <p:spPr>
          <a:xfrm>
            <a:off x="351006" y="300398"/>
            <a:ext cx="241542" cy="241540"/>
          </a:xfrm>
          <a:prstGeom prst="plus">
            <a:avLst>
              <a:gd name="adj" fmla="val 4369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1" i="0" u="none" strike="noStrike" kern="1200" cap="none" spc="0" normalizeH="0" baseline="0" noProof="0">
              <a:ln>
                <a:noFill/>
              </a:ln>
              <a:solidFill>
                <a:schemeClr val="tx1">
                  <a:lumMod val="85000"/>
                  <a:lumOff val="15000"/>
                </a:schemeClr>
              </a:solidFill>
              <a:effectLst/>
              <a:uLnTx/>
              <a:uFillTx/>
              <a:cs typeface="+mn-ea"/>
              <a:sym typeface="+mn-lt"/>
            </a:endParaRPr>
          </a:p>
        </p:txBody>
      </p:sp>
      <p:sp>
        <p:nvSpPr>
          <p:cNvPr id="17" name="文本框 16"/>
          <p:cNvSpPr txBox="1"/>
          <p:nvPr/>
        </p:nvSpPr>
        <p:spPr>
          <a:xfrm>
            <a:off x="11584745" y="1191746"/>
            <a:ext cx="292388" cy="4561840"/>
          </a:xfrm>
          <a:prstGeom prst="rect">
            <a:avLst/>
          </a:prstGeom>
          <a:noFill/>
        </p:spPr>
        <p:txBody>
          <a:bodyPr vert="eaVert" wrap="square" rtlCol="0">
            <a:spAutoFit/>
          </a:bodyPr>
          <a:lstStyle/>
          <a:p>
            <a:pPr algn="ctr"/>
            <a:r>
              <a:rPr lang="en-US" altLang="zh-CN" sz="700" b="1" spc="600" dirty="0">
                <a:solidFill>
                  <a:schemeClr val="tx1">
                    <a:lumMod val="75000"/>
                    <a:lumOff val="25000"/>
                  </a:schemeClr>
                </a:solidFill>
                <a:cs typeface="+mn-ea"/>
                <a:sym typeface="+mn-lt"/>
              </a:rPr>
              <a:t>ADD YOUR TITLE,ADD YOUR TITLE.</a:t>
            </a:r>
            <a:endParaRPr lang="en-US" altLang="zh-CN" sz="700" b="1" spc="600" dirty="0">
              <a:solidFill>
                <a:schemeClr val="tx1">
                  <a:lumMod val="75000"/>
                  <a:lumOff val="25000"/>
                </a:schemeClr>
              </a:solidFill>
              <a:cs typeface="+mn-ea"/>
              <a:sym typeface="+mn-lt"/>
            </a:endParaRPr>
          </a:p>
        </p:txBody>
      </p:sp>
      <p:sp>
        <p:nvSpPr>
          <p:cNvPr id="18" name="PA_矩形 6" descr="e7d195523061f1c0d318120d6aeaf1b6ccceb6ba3da59c0775C5DE19DDDEBC09ED96DBD9900D9848D623ECAD1D4904B78047D0015C22C8BE97228BE8B5BFF08FE7A3AE04126DA07312A96C0F69F9BAB7B8762A2F02ECB167EB1D3D935132D44A03185F23F8625673A228DA0C7DA620D0616217B810CE4DCA0BDC2CD812D5F48220C6184BA351E466"/>
          <p:cNvSpPr/>
          <p:nvPr>
            <p:custDataLst>
              <p:tags r:id="rId3"/>
            </p:custDataLst>
          </p:nvPr>
        </p:nvSpPr>
        <p:spPr>
          <a:xfrm>
            <a:off x="4054651" y="6265823"/>
            <a:ext cx="309880" cy="33718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1" i="0" u="none" strike="noStrike" kern="1200" cap="none" spc="600" normalizeH="0" baseline="0" noProof="0" dirty="0">
              <a:ln>
                <a:noFill/>
              </a:ln>
              <a:solidFill>
                <a:schemeClr val="tx1">
                  <a:lumMod val="75000"/>
                  <a:lumOff val="25000"/>
                </a:schemeClr>
              </a:solidFill>
              <a:effectLst/>
              <a:uLnTx/>
              <a:uFillTx/>
              <a:cs typeface="+mn-ea"/>
              <a:sym typeface="+mn-lt"/>
            </a:endParaRPr>
          </a:p>
        </p:txBody>
      </p:sp>
      <p:sp>
        <p:nvSpPr>
          <p:cNvPr id="19" name="PA_矩形 8" descr="e7d195523061f1c0d318120d6aeaf1b6ccceb6ba3da59c0775C5DE19DDDEBC09ED96DBD9900D9848D623ECAD1D4904B78047D0015C22C8BE97228BE8B5BFF08FE7A3AE04126DA07312A96C0F69F9BAB7B8762A2F02ECB167EB1D3D935132D44A03185F23F8625673A228DA0C7DA620D0616217B810CE4DCA0BDC2CD812D5F48220C6184BA351E466"/>
          <p:cNvSpPr/>
          <p:nvPr>
            <p:custDataLst>
              <p:tags r:id="rId4"/>
            </p:custDataLst>
          </p:nvPr>
        </p:nvSpPr>
        <p:spPr>
          <a:xfrm>
            <a:off x="7100088" y="6265823"/>
            <a:ext cx="309880" cy="33718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1" i="0" u="none" strike="noStrike" kern="1200" cap="none" spc="600" normalizeH="0" baseline="0" noProof="0" dirty="0">
              <a:ln>
                <a:noFill/>
              </a:ln>
              <a:solidFill>
                <a:schemeClr val="tx1">
                  <a:lumMod val="75000"/>
                  <a:lumOff val="25000"/>
                </a:schemeClr>
              </a:solidFill>
              <a:effectLst/>
              <a:uLnTx/>
              <a:uFillTx/>
              <a:cs typeface="+mn-ea"/>
              <a:sym typeface="+mn-lt"/>
            </a:endParaRPr>
          </a:p>
        </p:txBody>
      </p:sp>
      <p:sp>
        <p:nvSpPr>
          <p:cNvPr id="20" name="PA_矩形 6" descr="e7d195523061f1c0d318120d6aeaf1b6ccceb6ba3da59c0775C5DE19DDDEBC09ED96DBD9900D9848D623ECAD1D4904B78047D0015C22C8BE97228BE8B5BFF08FE7A3AE04126DA07312A96C0F69F9BAB7B8762A2F02ECB167EB1D3D935132D44A03185F23F8625673A228DA0C7DA620D0616217B810CE4DCA0BDC2CD812D5F48220C6184BA351E466"/>
          <p:cNvSpPr/>
          <p:nvPr>
            <p:custDataLst>
              <p:tags r:id="rId5"/>
            </p:custDataLst>
          </p:nvPr>
        </p:nvSpPr>
        <p:spPr>
          <a:xfrm>
            <a:off x="5524927" y="6265823"/>
            <a:ext cx="309880" cy="33718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1" i="0" u="none" strike="noStrike" kern="1200" cap="none" spc="600" normalizeH="0" baseline="0" noProof="0" dirty="0">
              <a:ln>
                <a:noFill/>
              </a:ln>
              <a:solidFill>
                <a:schemeClr val="tx1">
                  <a:lumMod val="75000"/>
                  <a:lumOff val="25000"/>
                </a:schemeClr>
              </a:solidFill>
              <a:effectLst/>
              <a:uLnTx/>
              <a:uFillTx/>
              <a:cs typeface="+mn-ea"/>
              <a:sym typeface="+mn-lt"/>
            </a:endParaRPr>
          </a:p>
        </p:txBody>
      </p:sp>
      <p:cxnSp>
        <p:nvCxnSpPr>
          <p:cNvPr id="21" name="直接连接符 20"/>
          <p:cNvCxnSpPr>
            <a:stCxn id="19" idx="3"/>
          </p:cNvCxnSpPr>
          <p:nvPr/>
        </p:nvCxnSpPr>
        <p:spPr>
          <a:xfrm flipV="1">
            <a:off x="7409815" y="6429375"/>
            <a:ext cx="1673225" cy="5080"/>
          </a:xfrm>
          <a:prstGeom prst="line">
            <a:avLst/>
          </a:prstGeom>
          <a:ln w="12700" cmpd="sng">
            <a:solidFill>
              <a:schemeClr val="tx1">
                <a:lumMod val="75000"/>
                <a:lumOff val="2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2254885" y="6424930"/>
            <a:ext cx="1673225" cy="5080"/>
          </a:xfrm>
          <a:prstGeom prst="line">
            <a:avLst/>
          </a:prstGeom>
          <a:ln w="12700" cmpd="sng">
            <a:solidFill>
              <a:schemeClr val="tx1">
                <a:lumMod val="75000"/>
                <a:lumOff val="25000"/>
              </a:schemeClr>
            </a:solidFill>
            <a:prstDash val="dashDot"/>
          </a:ln>
        </p:spPr>
        <p:style>
          <a:lnRef idx="1">
            <a:schemeClr val="accent1"/>
          </a:lnRef>
          <a:fillRef idx="0">
            <a:schemeClr val="accent1"/>
          </a:fillRef>
          <a:effectRef idx="0">
            <a:schemeClr val="accent1"/>
          </a:effectRef>
          <a:fontRef idx="minor">
            <a:schemeClr val="tx1"/>
          </a:fontRef>
        </p:style>
      </p:cxnSp>
      <p:sp>
        <p:nvSpPr>
          <p:cNvPr id="23" name="PA_矩形 11" descr="e7d195523061f1c0d318120d6aeaf1b6ccceb6ba3da59c0775C5DE19DDDEBC09ED96DBD9900D9848D623ECAD1D4904B78047D0015C22C8BE97228BE8B5BFF08FE7A3AE04126DA07312A96C0F69F9BAB7B8762A2F02ECB167EB1D3D935132D44A03185F23F8625673A228DA0C7DA620D0616217B810CE4DCA0BDC2CD812D5F48220C6184BA351E466"/>
          <p:cNvSpPr/>
          <p:nvPr>
            <p:custDataLst>
              <p:tags r:id="rId6"/>
            </p:custDataLst>
          </p:nvPr>
        </p:nvSpPr>
        <p:spPr>
          <a:xfrm>
            <a:off x="1190262" y="215755"/>
            <a:ext cx="309880" cy="414020"/>
          </a:xfrm>
          <a:prstGeom prst="rect">
            <a:avLst/>
          </a:prstGeom>
        </p:spPr>
        <p:txBody>
          <a:bodyPr wrap="none">
            <a:spAutoFit/>
          </a:bodyPr>
          <a:lstStyle/>
          <a:p>
            <a:pPr marL="0" marR="0" lvl="0" indent="0" defTabSz="914400" rtl="0" eaLnBrk="1" fontAlgn="auto" latinLnBrk="0" hangingPunct="1">
              <a:lnSpc>
                <a:spcPct val="150000"/>
              </a:lnSpc>
              <a:spcBef>
                <a:spcPts val="0"/>
              </a:spcBef>
              <a:spcAft>
                <a:spcPts val="0"/>
              </a:spcAft>
              <a:buClrTx/>
              <a:buSzTx/>
              <a:buFontTx/>
              <a:buNone/>
              <a:defRPr/>
            </a:pPr>
            <a:endParaRPr kumimoji="0" lang="zh-CN" altLang="en-US" sz="1400" b="1" i="0" u="none" strike="noStrike" kern="1200" cap="none" spc="600" normalizeH="0" baseline="0" noProof="0" dirty="0">
              <a:ln>
                <a:noFill/>
              </a:ln>
              <a:solidFill>
                <a:schemeClr val="tx1">
                  <a:lumMod val="75000"/>
                  <a:lumOff val="25000"/>
                </a:schemeClr>
              </a:solidFill>
              <a:effectLst/>
              <a:uLnTx/>
              <a:uFillTx/>
              <a:cs typeface="+mn-ea"/>
              <a:sym typeface="+mn-lt"/>
            </a:endParaRPr>
          </a:p>
        </p:txBody>
      </p:sp>
      <p:sp>
        <p:nvSpPr>
          <p:cNvPr id="24" name="椭圆 23"/>
          <p:cNvSpPr/>
          <p:nvPr/>
        </p:nvSpPr>
        <p:spPr>
          <a:xfrm>
            <a:off x="3151159" y="428691"/>
            <a:ext cx="91226" cy="91226"/>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1" i="0" u="none" strike="noStrike" kern="1200" cap="none" spc="0" normalizeH="0" baseline="0" noProof="0">
              <a:ln>
                <a:noFill/>
              </a:ln>
              <a:solidFill>
                <a:schemeClr val="tx1">
                  <a:lumMod val="85000"/>
                  <a:lumOff val="15000"/>
                </a:schemeClr>
              </a:solidFill>
              <a:effectLst/>
              <a:uLnTx/>
              <a:uFillTx/>
              <a:cs typeface="+mn-ea"/>
              <a:sym typeface="+mn-lt"/>
            </a:endParaRPr>
          </a:p>
        </p:txBody>
      </p:sp>
      <p:sp>
        <p:nvSpPr>
          <p:cNvPr id="25" name="椭圆 24"/>
          <p:cNvSpPr/>
          <p:nvPr/>
        </p:nvSpPr>
        <p:spPr>
          <a:xfrm>
            <a:off x="3365764" y="429326"/>
            <a:ext cx="91226" cy="91226"/>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1" i="0" u="none" strike="noStrike" kern="1200" cap="none" spc="0" normalizeH="0" baseline="0" noProof="0">
              <a:ln>
                <a:noFill/>
              </a:ln>
              <a:solidFill>
                <a:schemeClr val="tx1">
                  <a:lumMod val="85000"/>
                  <a:lumOff val="15000"/>
                </a:schemeClr>
              </a:solidFill>
              <a:effectLst/>
              <a:uLnTx/>
              <a:uFillTx/>
              <a:cs typeface="+mn-ea"/>
              <a:sym typeface="+mn-lt"/>
            </a:endParaRPr>
          </a:p>
        </p:txBody>
      </p:sp>
      <p:sp>
        <p:nvSpPr>
          <p:cNvPr id="26" name="椭圆 25"/>
          <p:cNvSpPr/>
          <p:nvPr/>
        </p:nvSpPr>
        <p:spPr>
          <a:xfrm>
            <a:off x="3589894" y="429326"/>
            <a:ext cx="91226" cy="91226"/>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1" i="0" u="none" strike="noStrike" kern="1200" cap="none" spc="0" normalizeH="0" baseline="0" noProof="0">
              <a:ln>
                <a:noFill/>
              </a:ln>
              <a:solidFill>
                <a:schemeClr val="tx1">
                  <a:lumMod val="85000"/>
                  <a:lumOff val="15000"/>
                </a:schemeClr>
              </a:solidFill>
              <a:effectLst/>
              <a:uLnTx/>
              <a:uFillTx/>
              <a:cs typeface="+mn-ea"/>
              <a:sym typeface="+mn-lt"/>
            </a:endParaRPr>
          </a:p>
        </p:txBody>
      </p:sp>
      <p:sp>
        <p:nvSpPr>
          <p:cNvPr id="27" name="PA_十字形 9" descr="e7d195523061f1c0d318120d6aeaf1b6ccceb6ba3da59c0775C5DE19DDDEBC09ED96DBD9900D9848D623ECAD1D4904B78047D0015C22C8BE97228BE8B5BFF08FE7A3AE04126DA07312A96C0F69F9BAB7B8762A2F02ECB167EB1D3D935132D44A03185F23F8625673A228DA0C7DA620D0616217B810CE4DCA0BDC2CD812D5F48220C6184BA351E466"/>
          <p:cNvSpPr/>
          <p:nvPr>
            <p:custDataLst>
              <p:tags r:id="rId7"/>
            </p:custDataLst>
          </p:nvPr>
        </p:nvSpPr>
        <p:spPr>
          <a:xfrm>
            <a:off x="11720223" y="300398"/>
            <a:ext cx="241542" cy="241540"/>
          </a:xfrm>
          <a:prstGeom prst="plus">
            <a:avLst>
              <a:gd name="adj" fmla="val 4369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1" i="0" u="none" strike="noStrike" kern="1200" cap="none" spc="0" normalizeH="0" baseline="0" noProof="0">
              <a:ln>
                <a:noFill/>
              </a:ln>
              <a:solidFill>
                <a:schemeClr val="tx1">
                  <a:lumMod val="85000"/>
                  <a:lumOff val="15000"/>
                </a:schemeClr>
              </a:solidFill>
              <a:effectLst/>
              <a:uLnTx/>
              <a:uFillTx/>
              <a:cs typeface="+mn-ea"/>
              <a:sym typeface="+mn-lt"/>
            </a:endParaRPr>
          </a:p>
        </p:txBody>
      </p:sp>
      <p:sp>
        <p:nvSpPr>
          <p:cNvPr id="28" name="PA_矩形 11" descr="e7d195523061f1c0d318120d6aeaf1b6ccceb6ba3da59c0775C5DE19DDDEBC09ED96DBD9900D9848D623ECAD1D4904B78047D0015C22C8BE97228BE8B5BFF08FE7A3AE04126DA07312A96C0F69F9BAB7B8762A2F02ECB167EB1D3D935132D44A03185F23F8625673A228DA0C7DA620D0616217B810CE4DCA0BDC2CD812D5F48220C6184BA351E466"/>
          <p:cNvSpPr/>
          <p:nvPr>
            <p:custDataLst>
              <p:tags r:id="rId8"/>
            </p:custDataLst>
          </p:nvPr>
        </p:nvSpPr>
        <p:spPr>
          <a:xfrm>
            <a:off x="9667238" y="215755"/>
            <a:ext cx="309880" cy="414020"/>
          </a:xfrm>
          <a:prstGeom prst="rect">
            <a:avLst/>
          </a:prstGeom>
        </p:spPr>
        <p:txBody>
          <a:bodyPr wrap="none">
            <a:spAutoFit/>
          </a:bodyPr>
          <a:lstStyle/>
          <a:p>
            <a:pPr marL="0" marR="0" lvl="0" indent="0" defTabSz="914400" rtl="0" eaLnBrk="1" fontAlgn="auto" latinLnBrk="0" hangingPunct="1">
              <a:lnSpc>
                <a:spcPct val="150000"/>
              </a:lnSpc>
              <a:spcBef>
                <a:spcPts val="0"/>
              </a:spcBef>
              <a:spcAft>
                <a:spcPts val="0"/>
              </a:spcAft>
              <a:buClrTx/>
              <a:buSzTx/>
              <a:buFontTx/>
              <a:buNone/>
              <a:defRPr/>
            </a:pPr>
            <a:endParaRPr kumimoji="0" lang="zh-CN" altLang="en-US" sz="1400" b="1" i="0" u="none" strike="noStrike" kern="1200" cap="none" spc="600" normalizeH="0" baseline="0" noProof="0" dirty="0">
              <a:ln>
                <a:noFill/>
              </a:ln>
              <a:solidFill>
                <a:schemeClr val="tx1">
                  <a:lumMod val="75000"/>
                  <a:lumOff val="25000"/>
                </a:schemeClr>
              </a:solidFill>
              <a:effectLst/>
              <a:uLnTx/>
              <a:uFillTx/>
              <a:cs typeface="+mn-ea"/>
              <a:sym typeface="+mn-lt"/>
            </a:endParaRPr>
          </a:p>
        </p:txBody>
      </p:sp>
      <p:grpSp>
        <p:nvGrpSpPr>
          <p:cNvPr id="32" name="组合 31"/>
          <p:cNvGrpSpPr/>
          <p:nvPr/>
        </p:nvGrpSpPr>
        <p:grpSpPr>
          <a:xfrm>
            <a:off x="8859078" y="421168"/>
            <a:ext cx="529961" cy="91861"/>
            <a:chOff x="3303559" y="581091"/>
            <a:chExt cx="529961" cy="91861"/>
          </a:xfrm>
        </p:grpSpPr>
        <p:sp>
          <p:nvSpPr>
            <p:cNvPr id="29" name="椭圆 28"/>
            <p:cNvSpPr/>
            <p:nvPr/>
          </p:nvSpPr>
          <p:spPr>
            <a:xfrm>
              <a:off x="3303559" y="581091"/>
              <a:ext cx="91226" cy="91226"/>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1" i="0" u="none" strike="noStrike" kern="1200" cap="none" spc="0" normalizeH="0" baseline="0" noProof="0">
                <a:ln>
                  <a:noFill/>
                </a:ln>
                <a:solidFill>
                  <a:schemeClr val="tx1">
                    <a:lumMod val="85000"/>
                    <a:lumOff val="15000"/>
                  </a:schemeClr>
                </a:solidFill>
                <a:effectLst/>
                <a:uLnTx/>
                <a:uFillTx/>
                <a:cs typeface="+mn-ea"/>
                <a:sym typeface="+mn-lt"/>
              </a:endParaRPr>
            </a:p>
          </p:txBody>
        </p:sp>
        <p:sp>
          <p:nvSpPr>
            <p:cNvPr id="30" name="椭圆 29"/>
            <p:cNvSpPr/>
            <p:nvPr/>
          </p:nvSpPr>
          <p:spPr>
            <a:xfrm>
              <a:off x="3518164" y="581726"/>
              <a:ext cx="91226" cy="91226"/>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1" i="0" u="none" strike="noStrike" kern="1200" cap="none" spc="0" normalizeH="0" baseline="0" noProof="0">
                <a:ln>
                  <a:noFill/>
                </a:ln>
                <a:solidFill>
                  <a:schemeClr val="tx1">
                    <a:lumMod val="85000"/>
                    <a:lumOff val="15000"/>
                  </a:schemeClr>
                </a:solidFill>
                <a:effectLst/>
                <a:uLnTx/>
                <a:uFillTx/>
                <a:cs typeface="+mn-ea"/>
                <a:sym typeface="+mn-lt"/>
              </a:endParaRPr>
            </a:p>
          </p:txBody>
        </p:sp>
        <p:sp>
          <p:nvSpPr>
            <p:cNvPr id="31" name="椭圆 30"/>
            <p:cNvSpPr/>
            <p:nvPr/>
          </p:nvSpPr>
          <p:spPr>
            <a:xfrm>
              <a:off x="3742294" y="581726"/>
              <a:ext cx="91226" cy="91226"/>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1" i="0" u="none" strike="noStrike" kern="1200" cap="none" spc="0" normalizeH="0" baseline="0" noProof="0">
                <a:ln>
                  <a:noFill/>
                </a:ln>
                <a:solidFill>
                  <a:schemeClr val="tx1">
                    <a:lumMod val="85000"/>
                    <a:lumOff val="15000"/>
                  </a:schemeClr>
                </a:solidFill>
                <a:effectLst/>
                <a:uLnTx/>
                <a:uFillTx/>
                <a:cs typeface="+mn-ea"/>
                <a:sym typeface="+mn-l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screen"/>
          <a:stretch>
            <a:fillRect/>
          </a:stretch>
        </p:blipFill>
        <p:spPr>
          <a:xfrm>
            <a:off x="0" y="0"/>
            <a:ext cx="12192000" cy="6858000"/>
          </a:xfrm>
          <a:prstGeom prst="rect">
            <a:avLst/>
          </a:prstGeom>
        </p:spPr>
      </p:pic>
      <p:sp>
        <p:nvSpPr>
          <p:cNvPr id="6" name="椭圆 5"/>
          <p:cNvSpPr/>
          <p:nvPr/>
        </p:nvSpPr>
        <p:spPr>
          <a:xfrm>
            <a:off x="2741136" y="1293920"/>
            <a:ext cx="6542842" cy="4270159"/>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椭圆 6"/>
          <p:cNvSpPr/>
          <p:nvPr/>
        </p:nvSpPr>
        <p:spPr>
          <a:xfrm>
            <a:off x="2893536" y="1446320"/>
            <a:ext cx="6239832" cy="3976285"/>
          </a:xfrm>
          <a:prstGeom prst="ellipse">
            <a:avLst/>
          </a:prstGeom>
          <a:noFill/>
          <a:ln w="41275">
            <a:solidFill>
              <a:srgbClr val="3A616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文本框 7"/>
          <p:cNvSpPr txBox="1"/>
          <p:nvPr/>
        </p:nvSpPr>
        <p:spPr>
          <a:xfrm>
            <a:off x="3808095" y="2634615"/>
            <a:ext cx="4852035" cy="1322070"/>
          </a:xfrm>
          <a:prstGeom prst="rect">
            <a:avLst/>
          </a:prstGeom>
          <a:noFill/>
        </p:spPr>
        <p:txBody>
          <a:bodyPr wrap="square" rtlCol="0">
            <a:spAutoFit/>
          </a:bodyPr>
          <a:lstStyle/>
          <a:p>
            <a:pPr algn="ctr"/>
            <a:r>
              <a:rPr lang="zh-CN" altLang="en-US" sz="4000" b="1" dirty="0">
                <a:solidFill>
                  <a:schemeClr val="tx1">
                    <a:lumMod val="85000"/>
                    <a:lumOff val="15000"/>
                  </a:schemeClr>
                </a:solidFill>
                <a:latin typeface="+mj-ea"/>
                <a:ea typeface="+mj-ea"/>
                <a:cs typeface="+mn-ea"/>
                <a:sym typeface="+mn-lt"/>
              </a:rPr>
              <a:t>第四节</a:t>
            </a:r>
            <a:r>
              <a:rPr lang="en-US" altLang="zh-CN" sz="4000" b="1" dirty="0">
                <a:solidFill>
                  <a:schemeClr val="tx1">
                    <a:lumMod val="85000"/>
                    <a:lumOff val="15000"/>
                  </a:schemeClr>
                </a:solidFill>
                <a:latin typeface="+mj-ea"/>
                <a:ea typeface="+mj-ea"/>
                <a:cs typeface="+mn-ea"/>
                <a:sym typeface="+mn-lt"/>
              </a:rPr>
              <a:t> </a:t>
            </a:r>
            <a:r>
              <a:rPr lang="zh-CN" altLang="en-US" sz="4000" b="1" dirty="0">
                <a:solidFill>
                  <a:schemeClr val="tx1">
                    <a:lumMod val="85000"/>
                    <a:lumOff val="15000"/>
                  </a:schemeClr>
                </a:solidFill>
                <a:latin typeface="+mj-ea"/>
                <a:ea typeface="+mj-ea"/>
                <a:cs typeface="+mn-ea"/>
                <a:sym typeface="+mn-lt"/>
              </a:rPr>
              <a:t>错账更正方法</a:t>
            </a:r>
            <a:endParaRPr lang="zh-CN" altLang="en-US" sz="4000" b="1" dirty="0">
              <a:solidFill>
                <a:schemeClr val="tx1">
                  <a:lumMod val="85000"/>
                  <a:lumOff val="15000"/>
                </a:schemeClr>
              </a:solidFill>
              <a:latin typeface="+mj-ea"/>
              <a:ea typeface="+mj-ea"/>
              <a:cs typeface="+mn-ea"/>
              <a:sym typeface="+mn-lt"/>
            </a:endParaRPr>
          </a:p>
        </p:txBody>
      </p:sp>
      <p:sp>
        <p:nvSpPr>
          <p:cNvPr id="10" name="文本框 9"/>
          <p:cNvSpPr txBox="1"/>
          <p:nvPr/>
        </p:nvSpPr>
        <p:spPr>
          <a:xfrm>
            <a:off x="4575065" y="1689624"/>
            <a:ext cx="2948212" cy="1198880"/>
          </a:xfrm>
          <a:prstGeom prst="rect">
            <a:avLst/>
          </a:prstGeom>
          <a:noFill/>
        </p:spPr>
        <p:txBody>
          <a:bodyPr wrap="square" rtlCol="0">
            <a:spAutoFit/>
          </a:bodyPr>
          <a:lstStyle/>
          <a:p>
            <a:pPr algn="dist">
              <a:lnSpc>
                <a:spcPct val="150000"/>
              </a:lnSpc>
            </a:pPr>
            <a:r>
              <a:rPr lang="en-US" sz="4800" dirty="0">
                <a:solidFill>
                  <a:srgbClr val="3A6166"/>
                </a:solidFill>
                <a:cs typeface="+mn-ea"/>
                <a:sym typeface="+mn-lt"/>
              </a:rPr>
              <a:t>PART 04</a:t>
            </a:r>
            <a:endParaRPr lang="en-US" sz="4800" dirty="0">
              <a:solidFill>
                <a:srgbClr val="3A6166"/>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wipe(down)">
                                      <p:cBhvr>
                                        <p:cTn id="12"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cstate="screen"/>
          <a:srcRect/>
          <a:stretch>
            <a:fillRect/>
          </a:stretch>
        </p:blipFill>
        <p:spPr>
          <a:xfrm rot="5400000">
            <a:off x="-1002782" y="1002782"/>
            <a:ext cx="6858000" cy="4852436"/>
          </a:xfrm>
          <a:prstGeom prst="rect">
            <a:avLst/>
          </a:prstGeom>
        </p:spPr>
      </p:pic>
      <p:sp>
        <p:nvSpPr>
          <p:cNvPr id="6" name="矩形: 圆角 5"/>
          <p:cNvSpPr/>
          <p:nvPr/>
        </p:nvSpPr>
        <p:spPr>
          <a:xfrm>
            <a:off x="4420619" y="714375"/>
            <a:ext cx="6895082" cy="1152525"/>
          </a:xfrm>
          <a:prstGeom prst="roundRect">
            <a:avLst>
              <a:gd name="adj" fmla="val 10735"/>
            </a:avLst>
          </a:prstGeom>
          <a:solidFill>
            <a:srgbClr val="74A0A6"/>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矩形: 圆角 6"/>
          <p:cNvSpPr/>
          <p:nvPr/>
        </p:nvSpPr>
        <p:spPr>
          <a:xfrm>
            <a:off x="4420618" y="2171700"/>
            <a:ext cx="6895082" cy="1152525"/>
          </a:xfrm>
          <a:prstGeom prst="roundRect">
            <a:avLst>
              <a:gd name="adj" fmla="val 10735"/>
            </a:avLst>
          </a:prstGeom>
          <a:solidFill>
            <a:srgbClr val="74A0A6"/>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文本框 9"/>
          <p:cNvSpPr txBox="1"/>
          <p:nvPr/>
        </p:nvSpPr>
        <p:spPr>
          <a:xfrm>
            <a:off x="4307840" y="933450"/>
            <a:ext cx="4630420" cy="645160"/>
          </a:xfrm>
          <a:prstGeom prst="rect">
            <a:avLst/>
          </a:prstGeom>
          <a:noFill/>
        </p:spPr>
        <p:txBody>
          <a:bodyPr wrap="square" rtlCol="0">
            <a:spAutoFit/>
          </a:bodyPr>
          <a:lstStyle/>
          <a:p>
            <a:pPr algn="ctr"/>
            <a:r>
              <a:rPr lang="zh-CN" altLang="en-US" sz="3600" b="1" dirty="0">
                <a:solidFill>
                  <a:schemeClr val="bg1"/>
                </a:solidFill>
                <a:cs typeface="+mn-ea"/>
                <a:sym typeface="+mn-lt"/>
              </a:rPr>
              <a:t>一、查找错账</a:t>
            </a:r>
            <a:r>
              <a:rPr lang="zh-CN" altLang="en-US" sz="3600" b="1" dirty="0">
                <a:solidFill>
                  <a:schemeClr val="bg1"/>
                </a:solidFill>
                <a:cs typeface="+mn-ea"/>
                <a:sym typeface="+mn-lt"/>
              </a:rPr>
              <a:t>方法</a:t>
            </a:r>
            <a:endParaRPr lang="zh-CN" altLang="en-US" sz="3600" b="1" dirty="0">
              <a:solidFill>
                <a:schemeClr val="bg1"/>
              </a:solidFill>
              <a:cs typeface="+mn-ea"/>
              <a:sym typeface="+mn-lt"/>
            </a:endParaRPr>
          </a:p>
        </p:txBody>
      </p:sp>
      <p:sp>
        <p:nvSpPr>
          <p:cNvPr id="12" name="文本框 11"/>
          <p:cNvSpPr txBox="1"/>
          <p:nvPr/>
        </p:nvSpPr>
        <p:spPr>
          <a:xfrm>
            <a:off x="4323715" y="2385060"/>
            <a:ext cx="4539615" cy="645160"/>
          </a:xfrm>
          <a:prstGeom prst="rect">
            <a:avLst/>
          </a:prstGeom>
          <a:noFill/>
        </p:spPr>
        <p:txBody>
          <a:bodyPr wrap="square" rtlCol="0">
            <a:spAutoFit/>
          </a:bodyPr>
          <a:lstStyle>
            <a:defPPr>
              <a:defRPr lang="zh-CN"/>
            </a:defPPr>
            <a:lvl1pPr algn="ctr">
              <a:defRPr sz="3600" b="1">
                <a:solidFill>
                  <a:schemeClr val="bg1"/>
                </a:solidFill>
                <a:cs typeface="+mn-ea"/>
              </a:defRPr>
            </a:lvl1pPr>
          </a:lstStyle>
          <a:p>
            <a:r>
              <a:rPr lang="zh-CN" altLang="en-US" dirty="0">
                <a:sym typeface="+mn-lt"/>
              </a:rPr>
              <a:t>二、错账更正</a:t>
            </a:r>
            <a:r>
              <a:rPr lang="zh-CN" altLang="en-US" dirty="0">
                <a:sym typeface="+mn-lt"/>
              </a:rPr>
              <a:t>方法</a:t>
            </a:r>
            <a:endParaRPr lang="zh-CN" altLang="en-US" dirty="0">
              <a:sym typeface="+mn-lt"/>
            </a:endParaRPr>
          </a:p>
        </p:txBody>
      </p:sp>
      <p:sp>
        <p:nvSpPr>
          <p:cNvPr id="14" name="文本框 13"/>
          <p:cNvSpPr txBox="1"/>
          <p:nvPr/>
        </p:nvSpPr>
        <p:spPr>
          <a:xfrm>
            <a:off x="4323425" y="3863319"/>
            <a:ext cx="3364638" cy="769441"/>
          </a:xfrm>
          <a:prstGeom prst="rect">
            <a:avLst/>
          </a:prstGeom>
          <a:noFill/>
        </p:spPr>
        <p:txBody>
          <a:bodyPr wrap="square" rtlCol="0">
            <a:spAutoFit/>
          </a:bodyPr>
          <a:lstStyle>
            <a:defPPr>
              <a:defRPr lang="zh-CN"/>
            </a:defPPr>
            <a:lvl1pPr algn="ctr">
              <a:defRPr sz="3600" b="1">
                <a:solidFill>
                  <a:schemeClr val="bg1"/>
                </a:solidFill>
                <a:cs typeface="+mn-ea"/>
              </a:defRPr>
            </a:lvl1pPr>
          </a:lstStyle>
          <a:p>
            <a:r>
              <a:rPr lang="en-US" altLang="zh-CN" dirty="0">
                <a:sym typeface="+mn-lt"/>
              </a:rPr>
              <a:t>03</a:t>
            </a:r>
            <a:r>
              <a:rPr lang="zh-CN" altLang="en-US" dirty="0">
                <a:sym typeface="+mn-lt"/>
              </a:rPr>
              <a:t>标题文字</a:t>
            </a:r>
            <a:endParaRPr lang="zh-CN" altLang="en-US" dirty="0">
              <a:sym typeface="+mn-lt"/>
            </a:endParaRPr>
          </a:p>
        </p:txBody>
      </p:sp>
      <p:sp>
        <p:nvSpPr>
          <p:cNvPr id="15" name="文本框 14"/>
          <p:cNvSpPr txBox="1"/>
          <p:nvPr/>
        </p:nvSpPr>
        <p:spPr>
          <a:xfrm>
            <a:off x="7459289" y="3933192"/>
            <a:ext cx="4000709" cy="646331"/>
          </a:xfrm>
          <a:prstGeom prst="rect">
            <a:avLst/>
          </a:prstGeom>
          <a:noFill/>
        </p:spPr>
        <p:txBody>
          <a:bodyPr wrap="square" rtlCol="0">
            <a:spAutoFit/>
          </a:bodyPr>
          <a:lstStyle/>
          <a:p>
            <a:r>
              <a:rPr lang="zh-CN" altLang="en-US" sz="1200" dirty="0">
                <a:solidFill>
                  <a:schemeClr val="bg1"/>
                </a:solidFill>
                <a:cs typeface="+mn-ea"/>
                <a:sym typeface="+mn-lt"/>
              </a:rPr>
              <a:t>Loem ipsum dolor sameman tanam casectetur adipiscing elit tamam dalam qoue sampe. dolor sameman</a:t>
            </a:r>
            <a:endParaRPr lang="zh-CN" altLang="en-US" sz="1200" dirty="0">
              <a:solidFill>
                <a:schemeClr val="bg1"/>
              </a:solidFill>
              <a:cs typeface="+mn-ea"/>
              <a:sym typeface="+mn-lt"/>
            </a:endParaRPr>
          </a:p>
        </p:txBody>
      </p:sp>
      <p:sp>
        <p:nvSpPr>
          <p:cNvPr id="16" name="文本框 15"/>
          <p:cNvSpPr txBox="1"/>
          <p:nvPr/>
        </p:nvSpPr>
        <p:spPr>
          <a:xfrm>
            <a:off x="4346698" y="5300458"/>
            <a:ext cx="3364638" cy="769441"/>
          </a:xfrm>
          <a:prstGeom prst="rect">
            <a:avLst/>
          </a:prstGeom>
          <a:noFill/>
        </p:spPr>
        <p:txBody>
          <a:bodyPr wrap="square" rtlCol="0">
            <a:spAutoFit/>
          </a:bodyPr>
          <a:lstStyle>
            <a:defPPr>
              <a:defRPr lang="zh-CN"/>
            </a:defPPr>
            <a:lvl1pPr algn="ctr">
              <a:defRPr sz="3600" b="1">
                <a:solidFill>
                  <a:schemeClr val="bg1"/>
                </a:solidFill>
                <a:cs typeface="+mn-ea"/>
              </a:defRPr>
            </a:lvl1pPr>
          </a:lstStyle>
          <a:p>
            <a:r>
              <a:rPr lang="en-US" altLang="zh-CN" dirty="0">
                <a:sym typeface="+mn-lt"/>
              </a:rPr>
              <a:t>04</a:t>
            </a:r>
            <a:r>
              <a:rPr lang="zh-CN" altLang="en-US" dirty="0">
                <a:sym typeface="+mn-lt"/>
              </a:rPr>
              <a:t>标题文字</a:t>
            </a:r>
            <a:endParaRPr lang="zh-CN" altLang="en-US" dirty="0">
              <a:sym typeface="+mn-lt"/>
            </a:endParaRPr>
          </a:p>
        </p:txBody>
      </p:sp>
      <p:sp>
        <p:nvSpPr>
          <p:cNvPr id="17" name="文本框 16"/>
          <p:cNvSpPr txBox="1"/>
          <p:nvPr/>
        </p:nvSpPr>
        <p:spPr>
          <a:xfrm>
            <a:off x="7482562" y="5370331"/>
            <a:ext cx="4000709" cy="646331"/>
          </a:xfrm>
          <a:prstGeom prst="rect">
            <a:avLst/>
          </a:prstGeom>
          <a:noFill/>
        </p:spPr>
        <p:txBody>
          <a:bodyPr wrap="square" rtlCol="0">
            <a:spAutoFit/>
          </a:bodyPr>
          <a:lstStyle/>
          <a:p>
            <a:r>
              <a:rPr lang="zh-CN" altLang="en-US" sz="1200" dirty="0">
                <a:solidFill>
                  <a:schemeClr val="bg1"/>
                </a:solidFill>
                <a:cs typeface="+mn-ea"/>
                <a:sym typeface="+mn-lt"/>
              </a:rPr>
              <a:t>Loem ipsum dolor sameman tanam casectetur adipiscing elit tamam dalam qoue sampe. dolor sameman</a:t>
            </a:r>
            <a:endParaRPr lang="zh-CN" altLang="en-US" sz="1200" dirty="0">
              <a:solidFill>
                <a:schemeClr val="bg1"/>
              </a:solidFill>
              <a:cs typeface="+mn-ea"/>
              <a:sym typeface="+mn-lt"/>
            </a:endParaRPr>
          </a:p>
        </p:txBody>
      </p:sp>
      <p:sp>
        <p:nvSpPr>
          <p:cNvPr id="2" name="文本框 1"/>
          <p:cNvSpPr txBox="1"/>
          <p:nvPr/>
        </p:nvSpPr>
        <p:spPr>
          <a:xfrm>
            <a:off x="2080853" y="817458"/>
            <a:ext cx="1292662" cy="2098883"/>
          </a:xfrm>
          <a:prstGeom prst="rect">
            <a:avLst/>
          </a:prstGeom>
          <a:noFill/>
        </p:spPr>
        <p:txBody>
          <a:bodyPr vert="eaVert" wrap="square" rtlCol="0">
            <a:spAutoFit/>
          </a:bodyPr>
          <a:lstStyle/>
          <a:p>
            <a:r>
              <a:rPr lang="zh-CN" altLang="en-US" sz="7200" b="1" dirty="0">
                <a:solidFill>
                  <a:srgbClr val="252D39"/>
                </a:solidFill>
                <a:cs typeface="+mn-ea"/>
                <a:sym typeface="+mn-lt"/>
              </a:rPr>
              <a:t>目录</a:t>
            </a:r>
            <a:endParaRPr lang="zh-CN" altLang="en-US" sz="7200" b="1" dirty="0">
              <a:cs typeface="+mn-ea"/>
              <a:sym typeface="+mn-lt"/>
            </a:endParaRPr>
          </a:p>
        </p:txBody>
      </p:sp>
      <p:sp>
        <p:nvSpPr>
          <p:cNvPr id="3" name="文本框 2"/>
          <p:cNvSpPr txBox="1"/>
          <p:nvPr/>
        </p:nvSpPr>
        <p:spPr>
          <a:xfrm>
            <a:off x="3216225" y="887476"/>
            <a:ext cx="923330" cy="2650543"/>
          </a:xfrm>
          <a:prstGeom prst="rect">
            <a:avLst/>
          </a:prstGeom>
          <a:noFill/>
        </p:spPr>
        <p:txBody>
          <a:bodyPr vert="eaVert" wrap="square" rtlCol="0">
            <a:spAutoFit/>
          </a:bodyPr>
          <a:lstStyle/>
          <a:p>
            <a:r>
              <a:rPr lang="en-US" altLang="zh-CN" sz="4800" b="1" dirty="0">
                <a:solidFill>
                  <a:srgbClr val="252D39"/>
                </a:solidFill>
                <a:cs typeface="+mn-ea"/>
                <a:sym typeface="+mn-lt"/>
              </a:rPr>
              <a:t>content</a:t>
            </a:r>
            <a:endParaRPr lang="zh-CN" altLang="en-US" sz="4800" b="1" dirty="0">
              <a:cs typeface="+mn-ea"/>
              <a:sym typeface="+mn-lt"/>
            </a:endParaRPr>
          </a:p>
        </p:txBody>
      </p:sp>
      <p:sp>
        <p:nvSpPr>
          <p:cNvPr id="18" name="TextBox 4"/>
          <p:cNvSpPr txBox="1"/>
          <p:nvPr/>
        </p:nvSpPr>
        <p:spPr>
          <a:xfrm>
            <a:off x="0" y="0"/>
            <a:ext cx="453650" cy="123111"/>
          </a:xfrm>
          <a:prstGeom prst="rect">
            <a:avLst/>
          </a:prstGeom>
          <a:noFill/>
        </p:spPr>
        <p:txBody>
          <a:bodyPr wrap="square" rtlCol="0">
            <a:spAutoFit/>
          </a:bodyPr>
          <a:lstStyle/>
          <a:p>
            <a:pPr>
              <a:lnSpc>
                <a:spcPct val="200000"/>
              </a:lnSpc>
            </a:pPr>
            <a:r>
              <a:rPr lang="zh-CN" altLang="en-US" sz="100" dirty="0">
                <a:solidFill>
                  <a:schemeClr val="tx1">
                    <a:alpha val="0"/>
                  </a:schemeClr>
                </a:solidFill>
                <a:cs typeface="+mn-ea"/>
                <a:sym typeface="+mn-lt"/>
              </a:rPr>
              <a:t>行业</a:t>
            </a:r>
            <a:r>
              <a:rPr lang="en-US" altLang="zh-CN" sz="100" dirty="0">
                <a:solidFill>
                  <a:schemeClr val="tx1">
                    <a:alpha val="0"/>
                  </a:schemeClr>
                </a:solidFill>
                <a:cs typeface="+mn-ea"/>
                <a:sym typeface="+mn-lt"/>
              </a:rPr>
              <a:t>PPT</a:t>
            </a:r>
            <a:r>
              <a:rPr lang="zh-CN" altLang="en-US" sz="100" dirty="0">
                <a:solidFill>
                  <a:schemeClr val="tx1">
                    <a:alpha val="0"/>
                  </a:schemeClr>
                </a:solidFill>
                <a:cs typeface="+mn-ea"/>
                <a:sym typeface="+mn-lt"/>
              </a:rPr>
              <a:t>模板</a:t>
            </a:r>
            <a:r>
              <a:rPr lang="en-US" altLang="zh-CN" sz="100" dirty="0">
                <a:solidFill>
                  <a:schemeClr val="tx1">
                    <a:alpha val="0"/>
                  </a:schemeClr>
                </a:solidFill>
                <a:cs typeface="+mn-ea"/>
                <a:sym typeface="+mn-lt"/>
              </a:rPr>
              <a:t>http://www.1ppt.com/hangye/</a:t>
            </a:r>
            <a:endParaRPr lang="en-US" altLang="zh-CN" sz="100" dirty="0">
              <a:solidFill>
                <a:schemeClr val="tx1">
                  <a:alpha val="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500" fill="hold"/>
                                        <p:tgtEl>
                                          <p:spTgt spid="12"/>
                                        </p:tgtEl>
                                        <p:attrNameLst>
                                          <p:attrName>ppt_x</p:attrName>
                                        </p:attrNameLst>
                                      </p:cBhvr>
                                      <p:tavLst>
                                        <p:tav tm="0">
                                          <p:val>
                                            <p:strVal val="#ppt_x"/>
                                          </p:val>
                                        </p:tav>
                                        <p:tav tm="100000">
                                          <p:val>
                                            <p:strVal val="#ppt_x"/>
                                          </p:val>
                                        </p:tav>
                                      </p:tavLst>
                                    </p:anim>
                                    <p:anim calcmode="lin" valueType="num">
                                      <p:cBhvr additive="base">
                                        <p:cTn id="35" dur="500" fill="hold"/>
                                        <p:tgtEl>
                                          <p:spTgt spid="12"/>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500" fill="hold"/>
                                        <p:tgtEl>
                                          <p:spTgt spid="14"/>
                                        </p:tgtEl>
                                        <p:attrNameLst>
                                          <p:attrName>ppt_x</p:attrName>
                                        </p:attrNameLst>
                                      </p:cBhvr>
                                      <p:tavLst>
                                        <p:tav tm="0">
                                          <p:val>
                                            <p:strVal val="#ppt_x"/>
                                          </p:val>
                                        </p:tav>
                                        <p:tav tm="100000">
                                          <p:val>
                                            <p:strVal val="#ppt_x"/>
                                          </p:val>
                                        </p:tav>
                                      </p:tavLst>
                                    </p:anim>
                                    <p:anim calcmode="lin" valueType="num">
                                      <p:cBhvr additive="base">
                                        <p:cTn id="39" dur="500" fill="hold"/>
                                        <p:tgtEl>
                                          <p:spTgt spid="14"/>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ppt_x"/>
                                          </p:val>
                                        </p:tav>
                                        <p:tav tm="100000">
                                          <p:val>
                                            <p:strVal val="#ppt_x"/>
                                          </p:val>
                                        </p:tav>
                                      </p:tavLst>
                                    </p:anim>
                                    <p:anim calcmode="lin" valueType="num">
                                      <p:cBhvr additive="base">
                                        <p:cTn id="43" dur="500" fill="hold"/>
                                        <p:tgtEl>
                                          <p:spTgt spid="1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additive="base">
                                        <p:cTn id="46" dur="500" fill="hold"/>
                                        <p:tgtEl>
                                          <p:spTgt spid="16"/>
                                        </p:tgtEl>
                                        <p:attrNameLst>
                                          <p:attrName>ppt_x</p:attrName>
                                        </p:attrNameLst>
                                      </p:cBhvr>
                                      <p:tavLst>
                                        <p:tav tm="0">
                                          <p:val>
                                            <p:strVal val="#ppt_x"/>
                                          </p:val>
                                        </p:tav>
                                        <p:tav tm="100000">
                                          <p:val>
                                            <p:strVal val="#ppt_x"/>
                                          </p:val>
                                        </p:tav>
                                      </p:tavLst>
                                    </p:anim>
                                    <p:anim calcmode="lin" valueType="num">
                                      <p:cBhvr additive="base">
                                        <p:cTn id="47" dur="500" fill="hold"/>
                                        <p:tgtEl>
                                          <p:spTgt spid="1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 calcmode="lin" valueType="num">
                                      <p:cBhvr additive="base">
                                        <p:cTn id="50" dur="500" fill="hold"/>
                                        <p:tgtEl>
                                          <p:spTgt spid="17"/>
                                        </p:tgtEl>
                                        <p:attrNameLst>
                                          <p:attrName>ppt_x</p:attrName>
                                        </p:attrNameLst>
                                      </p:cBhvr>
                                      <p:tavLst>
                                        <p:tav tm="0">
                                          <p:val>
                                            <p:strVal val="#ppt_x"/>
                                          </p:val>
                                        </p:tav>
                                        <p:tav tm="100000">
                                          <p:val>
                                            <p:strVal val="#ppt_x"/>
                                          </p:val>
                                        </p:tav>
                                      </p:tavLst>
                                    </p:anim>
                                    <p:anim calcmode="lin" valueType="num">
                                      <p:cBhvr additive="base">
                                        <p:cTn id="5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p:bldP spid="12" grpId="0"/>
      <p:bldP spid="14" grpId="0"/>
      <p:bldP spid="15" grpId="0"/>
      <p:bldP spid="16" grpId="0"/>
      <p:bldP spid="17" grpId="0"/>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040922" y="1650874"/>
            <a:ext cx="4016099" cy="4488024"/>
          </a:xfrm>
          <a:prstGeom prst="rect">
            <a:avLst/>
          </a:prstGeom>
          <a:solidFill>
            <a:srgbClr val="3A61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pic>
        <p:nvPicPr>
          <p:cNvPr id="4" name="图片 3"/>
          <p:cNvPicPr>
            <a:picLocks noChangeAspect="1"/>
          </p:cNvPicPr>
          <p:nvPr/>
        </p:nvPicPr>
        <p:blipFill rotWithShape="1">
          <a:blip r:embed="rId1" cstate="screen"/>
          <a:srcRect/>
          <a:stretch>
            <a:fillRect/>
          </a:stretch>
        </p:blipFill>
        <p:spPr>
          <a:xfrm>
            <a:off x="3569532" y="1650874"/>
            <a:ext cx="3565450" cy="4488024"/>
          </a:xfrm>
          <a:prstGeom prst="rect">
            <a:avLst/>
          </a:prstGeom>
        </p:spPr>
      </p:pic>
      <p:sp>
        <p:nvSpPr>
          <p:cNvPr id="5" name="文本框 4"/>
          <p:cNvSpPr txBox="1"/>
          <p:nvPr/>
        </p:nvSpPr>
        <p:spPr>
          <a:xfrm>
            <a:off x="1366520" y="2714625"/>
            <a:ext cx="2106930" cy="1870710"/>
          </a:xfrm>
          <a:prstGeom prst="rect">
            <a:avLst/>
          </a:prstGeom>
          <a:noFill/>
          <a:extLst>
            <a:ext uri="{909E8E84-426E-40DD-AFC4-6F175D3DCCD1}">
              <a14:hiddenFill xmlns:a14="http://schemas.microsoft.com/office/drawing/2010/main">
                <a:solidFill>
                  <a:srgbClr val="E84C53"/>
                </a:solidFill>
              </a14:hiddenFill>
            </a:ext>
          </a:extLst>
        </p:spPr>
        <p:txBody>
          <a:bodyPr wrap="square" rtlCol="0">
            <a:noAutofit/>
          </a:bodyPr>
          <a:lstStyle/>
          <a:p>
            <a:pPr algn="ctr">
              <a:lnSpc>
                <a:spcPct val="150000"/>
              </a:lnSpc>
            </a:pPr>
            <a:r>
              <a:rPr lang="en-US" dirty="0">
                <a:solidFill>
                  <a:schemeClr val="bg1"/>
                </a:solidFill>
                <a:cs typeface="+mn-ea"/>
                <a:sym typeface="+mn-lt"/>
              </a:rPr>
              <a:t>“</a:t>
            </a:r>
            <a:r>
              <a:rPr lang="zh-CN" altLang="en-US" dirty="0">
                <a:solidFill>
                  <a:schemeClr val="bg1"/>
                </a:solidFill>
                <a:cs typeface="+mn-ea"/>
                <a:sym typeface="+mn-lt"/>
              </a:rPr>
              <a:t>不做假账，不做错账</a:t>
            </a:r>
            <a:r>
              <a:rPr lang="en-US" dirty="0">
                <a:solidFill>
                  <a:schemeClr val="bg1"/>
                </a:solidFill>
                <a:cs typeface="+mn-ea"/>
                <a:sym typeface="+mn-lt"/>
              </a:rPr>
              <a:t>”</a:t>
            </a:r>
            <a:r>
              <a:rPr lang="zh-CN" altLang="en-US" dirty="0">
                <a:solidFill>
                  <a:schemeClr val="bg1"/>
                </a:solidFill>
                <a:cs typeface="+mn-ea"/>
                <a:sym typeface="+mn-lt"/>
              </a:rPr>
              <a:t>是会计人员最起码的职业</a:t>
            </a:r>
            <a:r>
              <a:rPr lang="zh-CN" altLang="en-US" dirty="0">
                <a:solidFill>
                  <a:schemeClr val="bg1"/>
                </a:solidFill>
                <a:cs typeface="+mn-ea"/>
                <a:sym typeface="+mn-lt"/>
              </a:rPr>
              <a:t>素养</a:t>
            </a:r>
            <a:endParaRPr lang="zh-CN" altLang="en-US" dirty="0">
              <a:solidFill>
                <a:schemeClr val="bg1"/>
              </a:solidFill>
              <a:cs typeface="+mn-ea"/>
              <a:sym typeface="+mn-lt"/>
            </a:endParaRPr>
          </a:p>
        </p:txBody>
      </p:sp>
      <p:sp>
        <p:nvSpPr>
          <p:cNvPr id="7" name="文本框 6"/>
          <p:cNvSpPr txBox="1"/>
          <p:nvPr/>
        </p:nvSpPr>
        <p:spPr>
          <a:xfrm>
            <a:off x="7379101" y="1651255"/>
            <a:ext cx="3460894" cy="341503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nSpc>
                <a:spcPct val="150000"/>
              </a:lnSpc>
            </a:pPr>
            <a:r>
              <a:rPr lang="en-US">
                <a:solidFill>
                  <a:schemeClr val="tx1">
                    <a:lumMod val="75000"/>
                    <a:lumOff val="25000"/>
                  </a:schemeClr>
                </a:solidFill>
                <a:cs typeface="+mn-ea"/>
                <a:sym typeface="+mn-lt"/>
              </a:rPr>
              <a:t>在手工会计核算方式中，尽管在填制记账凭证、登记账簿前，对原始凭证、记账凭证都进行过数次复核，但由于种种原因，账簿登记有时候仍会出现错误。绝对杜绝错误的想法是不实际的。出现错误以后，第一是查出来，第二是要及时更正。</a:t>
            </a:r>
            <a:endParaRPr lang="en-US">
              <a:solidFill>
                <a:schemeClr val="tx1">
                  <a:lumMod val="75000"/>
                  <a:lumOff val="25000"/>
                </a:schemeClr>
              </a:solidFill>
              <a:cs typeface="+mn-ea"/>
              <a:sym typeface="+mn-lt"/>
            </a:endParaRPr>
          </a:p>
        </p:txBody>
      </p:sp>
      <p:sp>
        <p:nvSpPr>
          <p:cNvPr id="9" name="椭圆 8"/>
          <p:cNvSpPr/>
          <p:nvPr/>
        </p:nvSpPr>
        <p:spPr>
          <a:xfrm>
            <a:off x="504496" y="506265"/>
            <a:ext cx="331076" cy="331076"/>
          </a:xfrm>
          <a:prstGeom prst="ellipse">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ppt_y</p:attrName>
                                        </p:attrNameLst>
                                      </p:cBhvr>
                                      <p:tavLst>
                                        <p:tav tm="0">
                                          <p:val>
                                            <p:strVal val="#ppt_y+#ppt_h*1.125000"/>
                                          </p:val>
                                        </p:tav>
                                        <p:tav tm="100000">
                                          <p:val>
                                            <p:strVal val="#ppt_y"/>
                                          </p:val>
                                        </p:tav>
                                      </p:tavLst>
                                    </p:anim>
                                    <p:animEffect transition="in" filter="wipe(up)">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p:bldP spid="7" grpId="0" bldLvl="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双波形 2"/>
          <p:cNvSpPr/>
          <p:nvPr/>
        </p:nvSpPr>
        <p:spPr>
          <a:xfrm rot="16200000">
            <a:off x="6859315" y="1338753"/>
            <a:ext cx="8213836" cy="4180495"/>
          </a:xfrm>
          <a:prstGeom prst="doubleWave">
            <a:avLst>
              <a:gd name="adj1" fmla="val 7061"/>
              <a:gd name="adj2" fmla="val -180"/>
            </a:avLst>
          </a:prstGeom>
          <a:blipFill dpi="0" rotWithShape="1">
            <a:blip r:embed="rId1" cstate="screen"/>
            <a:srcRect/>
            <a:stretch>
              <a:fillRect/>
            </a:stretch>
          </a:blipFill>
          <a:ln>
            <a:noFill/>
          </a:ln>
          <a:effectLst>
            <a:outerShdw blurRad="127000" dist="38100" dir="16200000" sx="101000" sy="101000"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2" name="文本框 11"/>
          <p:cNvSpPr txBox="1"/>
          <p:nvPr/>
        </p:nvSpPr>
        <p:spPr>
          <a:xfrm>
            <a:off x="923290" y="1147445"/>
            <a:ext cx="7112635" cy="415417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l">
              <a:lnSpc>
                <a:spcPct val="150000"/>
              </a:lnSpc>
            </a:pPr>
            <a:r>
              <a:rPr lang="en-US" sz="1600">
                <a:solidFill>
                  <a:schemeClr val="tx1">
                    <a:lumMod val="75000"/>
                    <a:lumOff val="25000"/>
                  </a:schemeClr>
                </a:solidFill>
                <a:cs typeface="+mn-ea"/>
                <a:sym typeface="+mn-lt"/>
              </a:rPr>
              <a:t>       账簿登记通常发生的错误，有串户、反方、错位、写错、倒码、重记、漏记等。将甲的发生额记入乙的账户中，就叫串户；将借方发生额记到贷方，就叫反方；将1000写成100，将10000写成1000，将5100写成510000，都叫错位；写错则是将某数字错写成一个与之毫不相关的数字，如将807写成450；倒码就是将数字前后颠倒，如将158写成185，或将87写成78；重记是指某项经济业务在会计上做两次重复记录；漏记是指某项经济业务发生后，全部或部分未在会计上做记录。</a:t>
            </a:r>
            <a:endParaRPr lang="en-US" sz="1600">
              <a:solidFill>
                <a:schemeClr val="tx1">
                  <a:lumMod val="75000"/>
                  <a:lumOff val="25000"/>
                </a:schemeClr>
              </a:solidFill>
              <a:cs typeface="+mn-ea"/>
              <a:sym typeface="+mn-lt"/>
            </a:endParaRPr>
          </a:p>
          <a:p>
            <a:pPr algn="l">
              <a:lnSpc>
                <a:spcPct val="150000"/>
              </a:lnSpc>
            </a:pPr>
            <a:r>
              <a:rPr lang="en-US" sz="1600">
                <a:solidFill>
                  <a:schemeClr val="tx1">
                    <a:lumMod val="75000"/>
                    <a:lumOff val="25000"/>
                  </a:schemeClr>
                </a:solidFill>
                <a:cs typeface="+mn-ea"/>
                <a:sym typeface="+mn-lt"/>
              </a:rPr>
              <a:t>       如发现以上错误，一是要确认错误的金额；二是要确认错在哪一方，即借方还是贷方；三是根据差错产生的具体情况，分析可能产生差错的原因，采取相应的查找方法，以便缩短查找差错的时间，减少查账工作量。现介绍几种常用的简便有效的查找错账的技术方法。</a:t>
            </a:r>
            <a:endParaRPr lang="en-US" sz="1600">
              <a:solidFill>
                <a:schemeClr val="tx1">
                  <a:lumMod val="75000"/>
                  <a:lumOff val="25000"/>
                </a:schemeClr>
              </a:solidFill>
              <a:cs typeface="+mn-ea"/>
              <a:sym typeface="+mn-lt"/>
            </a:endParaRPr>
          </a:p>
        </p:txBody>
      </p:sp>
      <p:sp>
        <p:nvSpPr>
          <p:cNvPr id="15" name="文本框 14"/>
          <p:cNvSpPr txBox="1"/>
          <p:nvPr/>
        </p:nvSpPr>
        <p:spPr>
          <a:xfrm>
            <a:off x="9522373" y="2314219"/>
            <a:ext cx="2475186" cy="130625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dist">
              <a:lnSpc>
                <a:spcPct val="150000"/>
              </a:lnSpc>
            </a:pPr>
            <a:r>
              <a:rPr lang="en-US" sz="6000" b="1" dirty="0">
                <a:solidFill>
                  <a:srgbClr val="2F3A49"/>
                </a:solidFill>
                <a:cs typeface="+mn-ea"/>
                <a:sym typeface="+mn-lt"/>
              </a:rPr>
              <a:t>FOUR</a:t>
            </a:r>
            <a:endParaRPr lang="en-US" sz="6000" b="1" dirty="0">
              <a:solidFill>
                <a:srgbClr val="2F3A49"/>
              </a:solidFill>
              <a:cs typeface="+mn-ea"/>
              <a:sym typeface="+mn-lt"/>
            </a:endParaRPr>
          </a:p>
        </p:txBody>
      </p:sp>
      <p:sp>
        <p:nvSpPr>
          <p:cNvPr id="16" name="文本框 15"/>
          <p:cNvSpPr txBox="1"/>
          <p:nvPr/>
        </p:nvSpPr>
        <p:spPr>
          <a:xfrm>
            <a:off x="9695793" y="3767649"/>
            <a:ext cx="2057705" cy="57785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dist">
              <a:lnSpc>
                <a:spcPct val="150000"/>
              </a:lnSpc>
            </a:pPr>
            <a:r>
              <a:rPr lang="en-US" sz="2400" dirty="0">
                <a:solidFill>
                  <a:srgbClr val="2F3A49"/>
                </a:solidFill>
                <a:cs typeface="+mn-ea"/>
                <a:sym typeface="+mn-lt"/>
              </a:rPr>
              <a:t>PROUDECT</a:t>
            </a:r>
            <a:endParaRPr lang="en-US" sz="2400" dirty="0">
              <a:solidFill>
                <a:srgbClr val="2F3A49"/>
              </a:solidFill>
              <a:cs typeface="+mn-ea"/>
              <a:sym typeface="+mn-lt"/>
            </a:endParaRPr>
          </a:p>
        </p:txBody>
      </p:sp>
      <p:sp>
        <p:nvSpPr>
          <p:cNvPr id="17" name="文本框 16"/>
          <p:cNvSpPr txBox="1"/>
          <p:nvPr/>
        </p:nvSpPr>
        <p:spPr>
          <a:xfrm>
            <a:off x="1040922" y="379416"/>
            <a:ext cx="3434080" cy="583565"/>
          </a:xfrm>
          <a:prstGeom prst="rect">
            <a:avLst/>
          </a:prstGeom>
          <a:noFill/>
        </p:spPr>
        <p:txBody>
          <a:bodyPr wrap="none" rtlCol="0">
            <a:spAutoFit/>
          </a:bodyPr>
          <a:lstStyle>
            <a:defPPr>
              <a:defRPr lang="zh-CN"/>
            </a:defPPr>
            <a:lvl1pPr>
              <a:defRPr sz="3200" b="1">
                <a:solidFill>
                  <a:schemeClr val="tx1">
                    <a:lumMod val="65000"/>
                    <a:lumOff val="35000"/>
                  </a:schemeClr>
                </a:solidFill>
                <a:latin typeface="Arial" panose="020B0604020202020204"/>
                <a:ea typeface="微软雅黑" panose="020B0503020204020204" pitchFamily="34" charset="-122"/>
              </a:defRPr>
            </a:lvl1pPr>
          </a:lstStyle>
          <a:p>
            <a:r>
              <a:rPr lang="zh-CN" altLang="en-US" dirty="0">
                <a:latin typeface="+mn-lt"/>
                <a:ea typeface="+mn-ea"/>
                <a:cs typeface="+mn-ea"/>
                <a:sym typeface="+mn-lt"/>
              </a:rPr>
              <a:t>一、查找错账</a:t>
            </a:r>
            <a:r>
              <a:rPr lang="zh-CN" altLang="en-US" dirty="0">
                <a:latin typeface="+mn-lt"/>
                <a:ea typeface="+mn-ea"/>
                <a:cs typeface="+mn-ea"/>
                <a:sym typeface="+mn-lt"/>
              </a:rPr>
              <a:t>方法</a:t>
            </a:r>
            <a:endParaRPr lang="zh-CN" altLang="en-US" dirty="0">
              <a:latin typeface="+mn-lt"/>
              <a:ea typeface="+mn-ea"/>
              <a:cs typeface="+mn-ea"/>
              <a:sym typeface="+mn-lt"/>
            </a:endParaRPr>
          </a:p>
        </p:txBody>
      </p:sp>
      <p:sp>
        <p:nvSpPr>
          <p:cNvPr id="18" name="椭圆 17"/>
          <p:cNvSpPr/>
          <p:nvPr/>
        </p:nvSpPr>
        <p:spPr>
          <a:xfrm>
            <a:off x="504496" y="506265"/>
            <a:ext cx="331076" cy="331076"/>
          </a:xfrm>
          <a:prstGeom prst="ellipse">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p:tgtEl>
                                          <p:spTgt spid="12"/>
                                        </p:tgtEl>
                                        <p:attrNameLst>
                                          <p:attrName>ppt_y</p:attrName>
                                        </p:attrNameLst>
                                      </p:cBhvr>
                                      <p:tavLst>
                                        <p:tav tm="0">
                                          <p:val>
                                            <p:strVal val="#ppt_y+#ppt_h*1.125000"/>
                                          </p:val>
                                        </p:tav>
                                        <p:tav tm="100000">
                                          <p:val>
                                            <p:strVal val="#ppt_y"/>
                                          </p:val>
                                        </p:tav>
                                      </p:tavLst>
                                    </p:anim>
                                    <p:animEffect transition="in" filter="wipe(up)">
                                      <p:cBhvr>
                                        <p:cTn id="13" dur="500"/>
                                        <p:tgtEl>
                                          <p:spTgt spid="12"/>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p:tgtEl>
                                          <p:spTgt spid="15"/>
                                        </p:tgtEl>
                                        <p:attrNameLst>
                                          <p:attrName>ppt_y</p:attrName>
                                        </p:attrNameLst>
                                      </p:cBhvr>
                                      <p:tavLst>
                                        <p:tav tm="0">
                                          <p:val>
                                            <p:strVal val="#ppt_y+#ppt_h*1.125000"/>
                                          </p:val>
                                        </p:tav>
                                        <p:tav tm="100000">
                                          <p:val>
                                            <p:strVal val="#ppt_y"/>
                                          </p:val>
                                        </p:tav>
                                      </p:tavLst>
                                    </p:anim>
                                    <p:animEffect transition="in" filter="wipe(up)">
                                      <p:cBhvr>
                                        <p:cTn id="18" dur="500"/>
                                        <p:tgtEl>
                                          <p:spTgt spid="15"/>
                                        </p:tgtEl>
                                      </p:cBhvr>
                                    </p:animEffect>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p:tgtEl>
                                          <p:spTgt spid="16"/>
                                        </p:tgtEl>
                                        <p:attrNameLst>
                                          <p:attrName>ppt_y</p:attrName>
                                        </p:attrNameLst>
                                      </p:cBhvr>
                                      <p:tavLst>
                                        <p:tav tm="0">
                                          <p:val>
                                            <p:strVal val="#ppt_y+#ppt_h*1.125000"/>
                                          </p:val>
                                        </p:tav>
                                        <p:tav tm="100000">
                                          <p:val>
                                            <p:strVal val="#ppt_y"/>
                                          </p:val>
                                        </p:tav>
                                      </p:tavLst>
                                    </p:anim>
                                    <p:animEffect transition="in" filter="wipe(up)">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bldLvl="0"/>
      <p:bldP spid="15" grpId="0" bldLvl="0"/>
      <p:bldP spid="16" grpId="0" bldLvl="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双波形 2"/>
          <p:cNvSpPr/>
          <p:nvPr/>
        </p:nvSpPr>
        <p:spPr>
          <a:xfrm rot="16200000">
            <a:off x="6859315" y="1338753"/>
            <a:ext cx="8213836" cy="4180495"/>
          </a:xfrm>
          <a:prstGeom prst="doubleWave">
            <a:avLst>
              <a:gd name="adj1" fmla="val 7061"/>
              <a:gd name="adj2" fmla="val -180"/>
            </a:avLst>
          </a:prstGeom>
          <a:blipFill dpi="0" rotWithShape="1">
            <a:blip r:embed="rId1" cstate="screen"/>
            <a:srcRect/>
            <a:stretch>
              <a:fillRect/>
            </a:stretch>
          </a:blipFill>
          <a:ln>
            <a:noFill/>
          </a:ln>
          <a:effectLst>
            <a:outerShdw blurRad="127000" dist="38100" dir="16200000" sx="101000" sy="101000"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2" name="文本框 11"/>
          <p:cNvSpPr txBox="1"/>
          <p:nvPr/>
        </p:nvSpPr>
        <p:spPr>
          <a:xfrm>
            <a:off x="835660" y="1147445"/>
            <a:ext cx="7112635" cy="443103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l">
              <a:lnSpc>
                <a:spcPct val="150000"/>
              </a:lnSpc>
            </a:pPr>
            <a:r>
              <a:rPr lang="zh-CN" altLang="en-US" sz="2400" b="1">
                <a:solidFill>
                  <a:schemeClr val="tx1">
                    <a:lumMod val="75000"/>
                    <a:lumOff val="25000"/>
                  </a:schemeClr>
                </a:solidFill>
                <a:cs typeface="+mn-ea"/>
                <a:sym typeface="+mn-lt"/>
              </a:rPr>
              <a:t>（</a:t>
            </a:r>
            <a:r>
              <a:rPr lang="en-US" sz="2400" b="1">
                <a:solidFill>
                  <a:schemeClr val="tx1">
                    <a:lumMod val="75000"/>
                    <a:lumOff val="25000"/>
                  </a:schemeClr>
                </a:solidFill>
                <a:cs typeface="+mn-ea"/>
                <a:sym typeface="+mn-lt"/>
              </a:rPr>
              <a:t>一）差数法</a:t>
            </a:r>
            <a:endParaRPr lang="en-US" sz="2400" b="1">
              <a:solidFill>
                <a:schemeClr val="tx1">
                  <a:lumMod val="75000"/>
                  <a:lumOff val="25000"/>
                </a:schemeClr>
              </a:solidFill>
              <a:cs typeface="+mn-ea"/>
              <a:sym typeface="+mn-lt"/>
            </a:endParaRPr>
          </a:p>
          <a:p>
            <a:pPr algn="l">
              <a:lnSpc>
                <a:spcPct val="150000"/>
              </a:lnSpc>
            </a:pPr>
            <a:r>
              <a:rPr lang="en-US" sz="1600">
                <a:solidFill>
                  <a:schemeClr val="tx1">
                    <a:lumMod val="75000"/>
                    <a:lumOff val="25000"/>
                  </a:schemeClr>
                </a:solidFill>
                <a:cs typeface="+mn-ea"/>
                <a:sym typeface="+mn-lt"/>
              </a:rPr>
              <a:t>       差数法就是通过先确定错误的差额，找出差数所在的范围，直接从账账之间的差额数字来查找错误的方法。这种方法主要适用于漏记、重记等原因形成的差错。例如，现金日记账余额为3940元，总账中库存现金账户的余额为3820元，相差120元。查找路径有二：①可直接根据现金日记账余额与总账中库存现金账户余额的差额来查找。如果发现同一账户记录中，有两个数相同并与这个差额(120元）相等，则其中一个数可能是重记的数字。②可在记账凭证中直接查找金额为120元的经济业务，看是否漏登。</a:t>
            </a:r>
            <a:endParaRPr lang="en-US" sz="1600">
              <a:solidFill>
                <a:schemeClr val="tx1">
                  <a:lumMod val="75000"/>
                  <a:lumOff val="25000"/>
                </a:schemeClr>
              </a:solidFill>
              <a:cs typeface="+mn-ea"/>
              <a:sym typeface="+mn-lt"/>
            </a:endParaRPr>
          </a:p>
          <a:p>
            <a:pPr algn="l">
              <a:lnSpc>
                <a:spcPct val="150000"/>
              </a:lnSpc>
            </a:pPr>
            <a:r>
              <a:rPr lang="zh-CN" altLang="en-US" sz="2400" b="1">
                <a:solidFill>
                  <a:schemeClr val="tx1">
                    <a:lumMod val="75000"/>
                    <a:lumOff val="25000"/>
                  </a:schemeClr>
                </a:solidFill>
                <a:cs typeface="+mn-ea"/>
                <a:sym typeface="+mn-lt"/>
              </a:rPr>
              <a:t>（二）尾数法</a:t>
            </a:r>
            <a:endParaRPr lang="zh-CN" altLang="en-US" sz="2400" b="1">
              <a:solidFill>
                <a:schemeClr val="tx1">
                  <a:lumMod val="75000"/>
                  <a:lumOff val="25000"/>
                </a:schemeClr>
              </a:solidFill>
              <a:cs typeface="+mn-ea"/>
              <a:sym typeface="+mn-lt"/>
            </a:endParaRPr>
          </a:p>
          <a:p>
            <a:pPr algn="l">
              <a:lnSpc>
                <a:spcPct val="150000"/>
              </a:lnSpc>
            </a:pPr>
            <a:r>
              <a:rPr lang="en-US" altLang="zh-CN" sz="1400">
                <a:solidFill>
                  <a:schemeClr val="tx1">
                    <a:lumMod val="75000"/>
                    <a:lumOff val="25000"/>
                  </a:schemeClr>
                </a:solidFill>
                <a:cs typeface="+mn-ea"/>
                <a:sym typeface="+mn-lt"/>
              </a:rPr>
              <a:t>       </a:t>
            </a:r>
            <a:r>
              <a:rPr lang="zh-CN" altLang="en-US" sz="1400">
                <a:solidFill>
                  <a:schemeClr val="tx1">
                    <a:lumMod val="75000"/>
                    <a:lumOff val="25000"/>
                  </a:schemeClr>
                </a:solidFill>
                <a:cs typeface="+mn-ea"/>
                <a:sym typeface="+mn-lt"/>
              </a:rPr>
              <a:t>如果账簿记录发现金额错误，且差错是角、分，可以只检查元以下的尾数，以提高差错的</a:t>
            </a:r>
            <a:r>
              <a:rPr lang="zh-CN" altLang="en-US" sz="1400">
                <a:solidFill>
                  <a:schemeClr val="tx1">
                    <a:lumMod val="75000"/>
                    <a:lumOff val="25000"/>
                  </a:schemeClr>
                </a:solidFill>
                <a:cs typeface="+mn-ea"/>
                <a:sym typeface="+mn-lt"/>
              </a:rPr>
              <a:t>效率。</a:t>
            </a:r>
            <a:endParaRPr lang="zh-CN" altLang="en-US" sz="1400">
              <a:solidFill>
                <a:schemeClr val="tx1">
                  <a:lumMod val="75000"/>
                  <a:lumOff val="25000"/>
                </a:schemeClr>
              </a:solidFill>
              <a:cs typeface="+mn-ea"/>
              <a:sym typeface="+mn-lt"/>
            </a:endParaRPr>
          </a:p>
        </p:txBody>
      </p:sp>
      <p:sp>
        <p:nvSpPr>
          <p:cNvPr id="15" name="文本框 14"/>
          <p:cNvSpPr txBox="1"/>
          <p:nvPr/>
        </p:nvSpPr>
        <p:spPr>
          <a:xfrm>
            <a:off x="9522373" y="2314219"/>
            <a:ext cx="2475186" cy="130625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dist">
              <a:lnSpc>
                <a:spcPct val="150000"/>
              </a:lnSpc>
            </a:pPr>
            <a:r>
              <a:rPr lang="en-US" sz="6000" b="1" dirty="0">
                <a:solidFill>
                  <a:srgbClr val="2F3A49"/>
                </a:solidFill>
                <a:cs typeface="+mn-ea"/>
                <a:sym typeface="+mn-lt"/>
              </a:rPr>
              <a:t>FOUR</a:t>
            </a:r>
            <a:endParaRPr lang="en-US" sz="6000" b="1" dirty="0">
              <a:solidFill>
                <a:srgbClr val="2F3A49"/>
              </a:solidFill>
              <a:cs typeface="+mn-ea"/>
              <a:sym typeface="+mn-lt"/>
            </a:endParaRPr>
          </a:p>
        </p:txBody>
      </p:sp>
      <p:sp>
        <p:nvSpPr>
          <p:cNvPr id="16" name="文本框 15"/>
          <p:cNvSpPr txBox="1"/>
          <p:nvPr/>
        </p:nvSpPr>
        <p:spPr>
          <a:xfrm>
            <a:off x="9695793" y="3767649"/>
            <a:ext cx="2057705" cy="57785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dist">
              <a:lnSpc>
                <a:spcPct val="150000"/>
              </a:lnSpc>
            </a:pPr>
            <a:r>
              <a:rPr lang="en-US" sz="2400" dirty="0">
                <a:solidFill>
                  <a:srgbClr val="2F3A49"/>
                </a:solidFill>
                <a:cs typeface="+mn-ea"/>
                <a:sym typeface="+mn-lt"/>
              </a:rPr>
              <a:t>PROUDECT</a:t>
            </a:r>
            <a:endParaRPr lang="en-US" sz="2400" dirty="0">
              <a:solidFill>
                <a:srgbClr val="2F3A49"/>
              </a:solidFill>
              <a:cs typeface="+mn-ea"/>
              <a:sym typeface="+mn-lt"/>
            </a:endParaRPr>
          </a:p>
        </p:txBody>
      </p:sp>
      <p:sp>
        <p:nvSpPr>
          <p:cNvPr id="17" name="文本框 16"/>
          <p:cNvSpPr txBox="1"/>
          <p:nvPr/>
        </p:nvSpPr>
        <p:spPr>
          <a:xfrm>
            <a:off x="1040922" y="379416"/>
            <a:ext cx="3434080" cy="583565"/>
          </a:xfrm>
          <a:prstGeom prst="rect">
            <a:avLst/>
          </a:prstGeom>
          <a:noFill/>
        </p:spPr>
        <p:txBody>
          <a:bodyPr wrap="none" rtlCol="0">
            <a:spAutoFit/>
          </a:bodyPr>
          <a:lstStyle>
            <a:defPPr>
              <a:defRPr lang="zh-CN"/>
            </a:defPPr>
            <a:lvl1pPr>
              <a:defRPr sz="3200" b="1">
                <a:solidFill>
                  <a:schemeClr val="tx1">
                    <a:lumMod val="65000"/>
                    <a:lumOff val="35000"/>
                  </a:schemeClr>
                </a:solidFill>
                <a:latin typeface="Arial" panose="020B0604020202020204"/>
                <a:ea typeface="微软雅黑" panose="020B0503020204020204" pitchFamily="34" charset="-122"/>
              </a:defRPr>
            </a:lvl1pPr>
          </a:lstStyle>
          <a:p>
            <a:r>
              <a:rPr lang="zh-CN" altLang="en-US" dirty="0">
                <a:latin typeface="+mn-lt"/>
                <a:ea typeface="+mn-ea"/>
                <a:cs typeface="+mn-ea"/>
                <a:sym typeface="+mn-lt"/>
              </a:rPr>
              <a:t>一、查找错账</a:t>
            </a:r>
            <a:r>
              <a:rPr lang="zh-CN" altLang="en-US" dirty="0">
                <a:latin typeface="+mn-lt"/>
                <a:ea typeface="+mn-ea"/>
                <a:cs typeface="+mn-ea"/>
                <a:sym typeface="+mn-lt"/>
              </a:rPr>
              <a:t>方法</a:t>
            </a:r>
            <a:endParaRPr lang="zh-CN" altLang="en-US" dirty="0">
              <a:latin typeface="+mn-lt"/>
              <a:ea typeface="+mn-ea"/>
              <a:cs typeface="+mn-ea"/>
              <a:sym typeface="+mn-lt"/>
            </a:endParaRPr>
          </a:p>
        </p:txBody>
      </p:sp>
      <p:sp>
        <p:nvSpPr>
          <p:cNvPr id="18" name="椭圆 17"/>
          <p:cNvSpPr/>
          <p:nvPr/>
        </p:nvSpPr>
        <p:spPr>
          <a:xfrm>
            <a:off x="504496" y="506265"/>
            <a:ext cx="331076" cy="331076"/>
          </a:xfrm>
          <a:prstGeom prst="ellipse">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p:tgtEl>
                                          <p:spTgt spid="12"/>
                                        </p:tgtEl>
                                        <p:attrNameLst>
                                          <p:attrName>ppt_y</p:attrName>
                                        </p:attrNameLst>
                                      </p:cBhvr>
                                      <p:tavLst>
                                        <p:tav tm="0">
                                          <p:val>
                                            <p:strVal val="#ppt_y+#ppt_h*1.125000"/>
                                          </p:val>
                                        </p:tav>
                                        <p:tav tm="100000">
                                          <p:val>
                                            <p:strVal val="#ppt_y"/>
                                          </p:val>
                                        </p:tav>
                                      </p:tavLst>
                                    </p:anim>
                                    <p:animEffect transition="in" filter="wipe(up)">
                                      <p:cBhvr>
                                        <p:cTn id="13" dur="500"/>
                                        <p:tgtEl>
                                          <p:spTgt spid="12"/>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p:tgtEl>
                                          <p:spTgt spid="15"/>
                                        </p:tgtEl>
                                        <p:attrNameLst>
                                          <p:attrName>ppt_y</p:attrName>
                                        </p:attrNameLst>
                                      </p:cBhvr>
                                      <p:tavLst>
                                        <p:tav tm="0">
                                          <p:val>
                                            <p:strVal val="#ppt_y+#ppt_h*1.125000"/>
                                          </p:val>
                                        </p:tav>
                                        <p:tav tm="100000">
                                          <p:val>
                                            <p:strVal val="#ppt_y"/>
                                          </p:val>
                                        </p:tav>
                                      </p:tavLst>
                                    </p:anim>
                                    <p:animEffect transition="in" filter="wipe(up)">
                                      <p:cBhvr>
                                        <p:cTn id="18" dur="500"/>
                                        <p:tgtEl>
                                          <p:spTgt spid="15"/>
                                        </p:tgtEl>
                                      </p:cBhvr>
                                    </p:animEffect>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p:tgtEl>
                                          <p:spTgt spid="16"/>
                                        </p:tgtEl>
                                        <p:attrNameLst>
                                          <p:attrName>ppt_y</p:attrName>
                                        </p:attrNameLst>
                                      </p:cBhvr>
                                      <p:tavLst>
                                        <p:tav tm="0">
                                          <p:val>
                                            <p:strVal val="#ppt_y+#ppt_h*1.125000"/>
                                          </p:val>
                                        </p:tav>
                                        <p:tav tm="100000">
                                          <p:val>
                                            <p:strVal val="#ppt_y"/>
                                          </p:val>
                                        </p:tav>
                                      </p:tavLst>
                                    </p:anim>
                                    <p:animEffect transition="in" filter="wipe(up)">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12" grpId="0" bldLvl="0"/>
      <p:bldP spid="15" grpId="0" bldLvl="0"/>
      <p:bldP spid="16" grpId="0" bldLvl="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双波形 2"/>
          <p:cNvSpPr/>
          <p:nvPr/>
        </p:nvSpPr>
        <p:spPr>
          <a:xfrm rot="16200000">
            <a:off x="6859315" y="1338753"/>
            <a:ext cx="8213836" cy="4180495"/>
          </a:xfrm>
          <a:prstGeom prst="doubleWave">
            <a:avLst>
              <a:gd name="adj1" fmla="val 7061"/>
              <a:gd name="adj2" fmla="val -180"/>
            </a:avLst>
          </a:prstGeom>
          <a:blipFill dpi="0" rotWithShape="1">
            <a:blip r:embed="rId1" cstate="screen"/>
            <a:srcRect/>
            <a:stretch>
              <a:fillRect/>
            </a:stretch>
          </a:blipFill>
          <a:ln>
            <a:noFill/>
          </a:ln>
          <a:effectLst>
            <a:outerShdw blurRad="127000" dist="38100" dir="16200000" sx="101000" sy="101000"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2" name="文本框 11"/>
          <p:cNvSpPr txBox="1"/>
          <p:nvPr/>
        </p:nvSpPr>
        <p:spPr>
          <a:xfrm>
            <a:off x="835660" y="1147445"/>
            <a:ext cx="7112635" cy="359981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l">
              <a:lnSpc>
                <a:spcPct val="150000"/>
              </a:lnSpc>
            </a:pPr>
            <a:r>
              <a:rPr lang="zh-CN" altLang="en-US" sz="2400" b="1">
                <a:solidFill>
                  <a:schemeClr val="tx1">
                    <a:lumMod val="75000"/>
                    <a:lumOff val="25000"/>
                  </a:schemeClr>
                </a:solidFill>
                <a:cs typeface="+mn-ea"/>
                <a:sym typeface="+mn-lt"/>
              </a:rPr>
              <a:t>（三</a:t>
            </a:r>
            <a:r>
              <a:rPr lang="en-US" sz="2400" b="1">
                <a:solidFill>
                  <a:schemeClr val="tx1">
                    <a:lumMod val="75000"/>
                    <a:lumOff val="25000"/>
                  </a:schemeClr>
                </a:solidFill>
                <a:cs typeface="+mn-ea"/>
                <a:sym typeface="+mn-lt"/>
              </a:rPr>
              <a:t>）</a:t>
            </a:r>
            <a:r>
              <a:rPr lang="zh-CN" altLang="en-US" sz="2400" b="1">
                <a:solidFill>
                  <a:schemeClr val="tx1">
                    <a:lumMod val="75000"/>
                    <a:lumOff val="25000"/>
                  </a:schemeClr>
                </a:solidFill>
                <a:cs typeface="+mn-ea"/>
                <a:sym typeface="+mn-lt"/>
              </a:rPr>
              <a:t>除</a:t>
            </a:r>
            <a:r>
              <a:rPr lang="en-US" altLang="zh-CN" sz="2400" b="1">
                <a:solidFill>
                  <a:schemeClr val="tx1">
                    <a:lumMod val="75000"/>
                    <a:lumOff val="25000"/>
                  </a:schemeClr>
                </a:solidFill>
                <a:cs typeface="+mn-ea"/>
                <a:sym typeface="+mn-lt"/>
              </a:rPr>
              <a:t>2</a:t>
            </a:r>
            <a:r>
              <a:rPr lang="en-US" sz="2400" b="1">
                <a:solidFill>
                  <a:schemeClr val="tx1">
                    <a:lumMod val="75000"/>
                    <a:lumOff val="25000"/>
                  </a:schemeClr>
                </a:solidFill>
                <a:cs typeface="+mn-ea"/>
                <a:sym typeface="+mn-lt"/>
              </a:rPr>
              <a:t>法</a:t>
            </a:r>
            <a:endParaRPr lang="en-US" sz="2400" b="1">
              <a:solidFill>
                <a:schemeClr val="tx1">
                  <a:lumMod val="75000"/>
                  <a:lumOff val="25000"/>
                </a:schemeClr>
              </a:solidFill>
              <a:cs typeface="+mn-ea"/>
              <a:sym typeface="+mn-lt"/>
            </a:endParaRPr>
          </a:p>
          <a:p>
            <a:pPr algn="l">
              <a:lnSpc>
                <a:spcPct val="150000"/>
              </a:lnSpc>
            </a:pPr>
            <a:r>
              <a:rPr lang="en-US" sz="1600">
                <a:solidFill>
                  <a:schemeClr val="tx1">
                    <a:lumMod val="75000"/>
                    <a:lumOff val="25000"/>
                  </a:schemeClr>
                </a:solidFill>
                <a:cs typeface="+mn-ea"/>
                <a:sym typeface="+mn-lt"/>
              </a:rPr>
              <a:t>       如果在记账过程中将记账方向记反了，即将借方发生额记入贷方，贷方发生额记入借方，这种差错会导致该账户一方（借或贷）合计数增多，而另一方（借或贷）合计数减少，而差额正好是记错方向金额的两倍，且差数应该为偶数，能被2整除。对于这种错误的查找可以采用除2法。如应记入“原材料—</a:t>
            </a:r>
            <a:endParaRPr lang="en-US" sz="1600">
              <a:solidFill>
                <a:schemeClr val="tx1">
                  <a:lumMod val="75000"/>
                  <a:lumOff val="25000"/>
                </a:schemeClr>
              </a:solidFill>
              <a:cs typeface="+mn-ea"/>
              <a:sym typeface="+mn-lt"/>
            </a:endParaRPr>
          </a:p>
          <a:p>
            <a:pPr algn="l">
              <a:lnSpc>
                <a:spcPct val="150000"/>
              </a:lnSpc>
            </a:pPr>
            <a:r>
              <a:rPr lang="en-US" sz="1600">
                <a:solidFill>
                  <a:schemeClr val="tx1">
                    <a:lumMod val="75000"/>
                    <a:lumOff val="25000"/>
                  </a:schemeClr>
                </a:solidFill>
                <a:cs typeface="+mn-ea"/>
                <a:sym typeface="+mn-lt"/>
              </a:rPr>
              <a:t>—甲材料”账户借方的4000元误记入贷方，则该明细账户的期末余额将小于其总分类账户期末余额8000元，被2除的商4000元即为借贷方向反向的金额。同理，如果借方金额大于贷方600元，则应查找有无300元的贷方金额误记入借方。</a:t>
            </a:r>
            <a:endParaRPr lang="zh-CN" altLang="en-US" sz="1400">
              <a:solidFill>
                <a:schemeClr val="tx1">
                  <a:lumMod val="75000"/>
                  <a:lumOff val="25000"/>
                </a:schemeClr>
              </a:solidFill>
              <a:cs typeface="+mn-ea"/>
              <a:sym typeface="+mn-lt"/>
            </a:endParaRPr>
          </a:p>
        </p:txBody>
      </p:sp>
      <p:sp>
        <p:nvSpPr>
          <p:cNvPr id="15" name="文本框 14"/>
          <p:cNvSpPr txBox="1"/>
          <p:nvPr/>
        </p:nvSpPr>
        <p:spPr>
          <a:xfrm>
            <a:off x="9522373" y="2314219"/>
            <a:ext cx="2475186" cy="130625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dist">
              <a:lnSpc>
                <a:spcPct val="150000"/>
              </a:lnSpc>
            </a:pPr>
            <a:r>
              <a:rPr lang="en-US" sz="6000" b="1" dirty="0">
                <a:solidFill>
                  <a:srgbClr val="2F3A49"/>
                </a:solidFill>
                <a:cs typeface="+mn-ea"/>
                <a:sym typeface="+mn-lt"/>
              </a:rPr>
              <a:t>FOUR</a:t>
            </a:r>
            <a:endParaRPr lang="en-US" sz="6000" b="1" dirty="0">
              <a:solidFill>
                <a:srgbClr val="2F3A49"/>
              </a:solidFill>
              <a:cs typeface="+mn-ea"/>
              <a:sym typeface="+mn-lt"/>
            </a:endParaRPr>
          </a:p>
        </p:txBody>
      </p:sp>
      <p:sp>
        <p:nvSpPr>
          <p:cNvPr id="16" name="文本框 15"/>
          <p:cNvSpPr txBox="1"/>
          <p:nvPr/>
        </p:nvSpPr>
        <p:spPr>
          <a:xfrm>
            <a:off x="9695793" y="3767649"/>
            <a:ext cx="2057705" cy="57785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dist">
              <a:lnSpc>
                <a:spcPct val="150000"/>
              </a:lnSpc>
            </a:pPr>
            <a:r>
              <a:rPr lang="en-US" sz="2400" dirty="0">
                <a:solidFill>
                  <a:srgbClr val="2F3A49"/>
                </a:solidFill>
                <a:cs typeface="+mn-ea"/>
                <a:sym typeface="+mn-lt"/>
              </a:rPr>
              <a:t>PROUDECT</a:t>
            </a:r>
            <a:endParaRPr lang="en-US" sz="2400" dirty="0">
              <a:solidFill>
                <a:srgbClr val="2F3A49"/>
              </a:solidFill>
              <a:cs typeface="+mn-ea"/>
              <a:sym typeface="+mn-lt"/>
            </a:endParaRPr>
          </a:p>
        </p:txBody>
      </p:sp>
      <p:sp>
        <p:nvSpPr>
          <p:cNvPr id="17" name="文本框 16"/>
          <p:cNvSpPr txBox="1"/>
          <p:nvPr/>
        </p:nvSpPr>
        <p:spPr>
          <a:xfrm>
            <a:off x="1040922" y="379416"/>
            <a:ext cx="3434080" cy="583565"/>
          </a:xfrm>
          <a:prstGeom prst="rect">
            <a:avLst/>
          </a:prstGeom>
          <a:noFill/>
        </p:spPr>
        <p:txBody>
          <a:bodyPr wrap="none" rtlCol="0">
            <a:spAutoFit/>
          </a:bodyPr>
          <a:lstStyle>
            <a:defPPr>
              <a:defRPr lang="zh-CN"/>
            </a:defPPr>
            <a:lvl1pPr>
              <a:defRPr sz="3200" b="1">
                <a:solidFill>
                  <a:schemeClr val="tx1">
                    <a:lumMod val="65000"/>
                    <a:lumOff val="35000"/>
                  </a:schemeClr>
                </a:solidFill>
                <a:latin typeface="Arial" panose="020B0604020202020204"/>
                <a:ea typeface="微软雅黑" panose="020B0503020204020204" pitchFamily="34" charset="-122"/>
              </a:defRPr>
            </a:lvl1pPr>
          </a:lstStyle>
          <a:p>
            <a:r>
              <a:rPr lang="zh-CN" altLang="en-US" dirty="0">
                <a:latin typeface="+mn-lt"/>
                <a:ea typeface="+mn-ea"/>
                <a:cs typeface="+mn-ea"/>
                <a:sym typeface="+mn-lt"/>
              </a:rPr>
              <a:t>一、查找错账</a:t>
            </a:r>
            <a:r>
              <a:rPr lang="zh-CN" altLang="en-US" dirty="0">
                <a:latin typeface="+mn-lt"/>
                <a:ea typeface="+mn-ea"/>
                <a:cs typeface="+mn-ea"/>
                <a:sym typeface="+mn-lt"/>
              </a:rPr>
              <a:t>方法</a:t>
            </a:r>
            <a:endParaRPr lang="zh-CN" altLang="en-US" dirty="0">
              <a:latin typeface="+mn-lt"/>
              <a:ea typeface="+mn-ea"/>
              <a:cs typeface="+mn-ea"/>
              <a:sym typeface="+mn-lt"/>
            </a:endParaRPr>
          </a:p>
        </p:txBody>
      </p:sp>
      <p:sp>
        <p:nvSpPr>
          <p:cNvPr id="18" name="椭圆 17"/>
          <p:cNvSpPr/>
          <p:nvPr/>
        </p:nvSpPr>
        <p:spPr>
          <a:xfrm>
            <a:off x="504496" y="506265"/>
            <a:ext cx="331076" cy="331076"/>
          </a:xfrm>
          <a:prstGeom prst="ellipse">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p:tgtEl>
                                          <p:spTgt spid="12"/>
                                        </p:tgtEl>
                                        <p:attrNameLst>
                                          <p:attrName>ppt_y</p:attrName>
                                        </p:attrNameLst>
                                      </p:cBhvr>
                                      <p:tavLst>
                                        <p:tav tm="0">
                                          <p:val>
                                            <p:strVal val="#ppt_y+#ppt_h*1.125000"/>
                                          </p:val>
                                        </p:tav>
                                        <p:tav tm="100000">
                                          <p:val>
                                            <p:strVal val="#ppt_y"/>
                                          </p:val>
                                        </p:tav>
                                      </p:tavLst>
                                    </p:anim>
                                    <p:animEffect transition="in" filter="wipe(up)">
                                      <p:cBhvr>
                                        <p:cTn id="13" dur="500"/>
                                        <p:tgtEl>
                                          <p:spTgt spid="12"/>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p:tgtEl>
                                          <p:spTgt spid="15"/>
                                        </p:tgtEl>
                                        <p:attrNameLst>
                                          <p:attrName>ppt_y</p:attrName>
                                        </p:attrNameLst>
                                      </p:cBhvr>
                                      <p:tavLst>
                                        <p:tav tm="0">
                                          <p:val>
                                            <p:strVal val="#ppt_y+#ppt_h*1.125000"/>
                                          </p:val>
                                        </p:tav>
                                        <p:tav tm="100000">
                                          <p:val>
                                            <p:strVal val="#ppt_y"/>
                                          </p:val>
                                        </p:tav>
                                      </p:tavLst>
                                    </p:anim>
                                    <p:animEffect transition="in" filter="wipe(up)">
                                      <p:cBhvr>
                                        <p:cTn id="18" dur="500"/>
                                        <p:tgtEl>
                                          <p:spTgt spid="15"/>
                                        </p:tgtEl>
                                      </p:cBhvr>
                                    </p:animEffect>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p:tgtEl>
                                          <p:spTgt spid="16"/>
                                        </p:tgtEl>
                                        <p:attrNameLst>
                                          <p:attrName>ppt_y</p:attrName>
                                        </p:attrNameLst>
                                      </p:cBhvr>
                                      <p:tavLst>
                                        <p:tav tm="0">
                                          <p:val>
                                            <p:strVal val="#ppt_y+#ppt_h*1.125000"/>
                                          </p:val>
                                        </p:tav>
                                        <p:tav tm="100000">
                                          <p:val>
                                            <p:strVal val="#ppt_y"/>
                                          </p:val>
                                        </p:tav>
                                      </p:tavLst>
                                    </p:anim>
                                    <p:animEffect transition="in" filter="wipe(up)">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12" grpId="0" bldLvl="0"/>
      <p:bldP spid="15" grpId="0" bldLvl="0"/>
      <p:bldP spid="16" grpId="0" bldLvl="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双波形 2"/>
          <p:cNvSpPr/>
          <p:nvPr/>
        </p:nvSpPr>
        <p:spPr>
          <a:xfrm rot="16200000">
            <a:off x="6859315" y="1338753"/>
            <a:ext cx="8213836" cy="4180495"/>
          </a:xfrm>
          <a:prstGeom prst="doubleWave">
            <a:avLst>
              <a:gd name="adj1" fmla="val 7061"/>
              <a:gd name="adj2" fmla="val -180"/>
            </a:avLst>
          </a:prstGeom>
          <a:blipFill dpi="0" rotWithShape="1">
            <a:blip r:embed="rId1" cstate="screen"/>
            <a:srcRect/>
            <a:stretch>
              <a:fillRect/>
            </a:stretch>
          </a:blipFill>
          <a:ln>
            <a:noFill/>
          </a:ln>
          <a:effectLst>
            <a:outerShdw blurRad="127000" dist="38100" dir="16200000" sx="101000" sy="101000"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2" name="文本框 11"/>
          <p:cNvSpPr txBox="1"/>
          <p:nvPr/>
        </p:nvSpPr>
        <p:spPr>
          <a:xfrm>
            <a:off x="835660" y="963295"/>
            <a:ext cx="8584565" cy="507746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l">
              <a:lnSpc>
                <a:spcPct val="150000"/>
              </a:lnSpc>
            </a:pPr>
            <a:r>
              <a:rPr lang="zh-CN" altLang="en-US" sz="2400" b="1">
                <a:solidFill>
                  <a:schemeClr val="tx1">
                    <a:lumMod val="75000"/>
                    <a:lumOff val="25000"/>
                  </a:schemeClr>
                </a:solidFill>
                <a:cs typeface="+mn-ea"/>
                <a:sym typeface="+mn-lt"/>
              </a:rPr>
              <a:t>（四）除</a:t>
            </a:r>
            <a:r>
              <a:rPr lang="en-US" altLang="zh-CN" sz="2400" b="1">
                <a:solidFill>
                  <a:schemeClr val="tx1">
                    <a:lumMod val="75000"/>
                    <a:lumOff val="25000"/>
                  </a:schemeClr>
                </a:solidFill>
                <a:cs typeface="+mn-ea"/>
                <a:sym typeface="+mn-lt"/>
              </a:rPr>
              <a:t>9</a:t>
            </a:r>
            <a:r>
              <a:rPr lang="zh-CN" altLang="en-US" sz="2400" b="1">
                <a:solidFill>
                  <a:schemeClr val="tx1">
                    <a:lumMod val="75000"/>
                    <a:lumOff val="25000"/>
                  </a:schemeClr>
                </a:solidFill>
                <a:cs typeface="+mn-ea"/>
                <a:sym typeface="+mn-lt"/>
              </a:rPr>
              <a:t>法</a:t>
            </a:r>
            <a:r>
              <a:rPr lang="en-US" sz="1600">
                <a:solidFill>
                  <a:schemeClr val="tx1">
                    <a:lumMod val="75000"/>
                    <a:lumOff val="25000"/>
                  </a:schemeClr>
                </a:solidFill>
                <a:cs typeface="+mn-ea"/>
                <a:sym typeface="+mn-lt"/>
              </a:rPr>
              <a:t>       </a:t>
            </a:r>
            <a:endParaRPr lang="en-US" sz="1600">
              <a:solidFill>
                <a:schemeClr val="tx1">
                  <a:lumMod val="75000"/>
                  <a:lumOff val="25000"/>
                </a:schemeClr>
              </a:solidFill>
              <a:cs typeface="+mn-ea"/>
              <a:sym typeface="+mn-lt"/>
            </a:endParaRPr>
          </a:p>
          <a:p>
            <a:pPr algn="l">
              <a:lnSpc>
                <a:spcPct val="150000"/>
              </a:lnSpc>
            </a:pPr>
            <a:r>
              <a:rPr lang="en-US" sz="1600">
                <a:solidFill>
                  <a:schemeClr val="tx1">
                    <a:lumMod val="75000"/>
                    <a:lumOff val="25000"/>
                  </a:schemeClr>
                </a:solidFill>
                <a:cs typeface="+mn-ea"/>
                <a:sym typeface="+mn-lt"/>
              </a:rPr>
              <a:t>       除9法是指用差数除以9来查找错账的方法。这种方法主要适用于查找数字错位和相邻数字颠倒所引起的差错，有以下三种情况：</a:t>
            </a:r>
            <a:endParaRPr lang="en-US" sz="1600">
              <a:solidFill>
                <a:schemeClr val="tx1">
                  <a:lumMod val="75000"/>
                  <a:lumOff val="25000"/>
                </a:schemeClr>
              </a:solidFill>
              <a:cs typeface="+mn-ea"/>
              <a:sym typeface="+mn-lt"/>
            </a:endParaRPr>
          </a:p>
          <a:p>
            <a:pPr algn="l">
              <a:lnSpc>
                <a:spcPct val="150000"/>
              </a:lnSpc>
            </a:pPr>
            <a:r>
              <a:rPr lang="en-US" sz="1600">
                <a:solidFill>
                  <a:schemeClr val="tx1">
                    <a:lumMod val="75000"/>
                    <a:lumOff val="25000"/>
                  </a:schemeClr>
                </a:solidFill>
                <a:cs typeface="+mn-ea"/>
                <a:sym typeface="+mn-lt"/>
              </a:rPr>
              <a:t>       一是将数字写小。如将 600写成 60,错误数字小于正确数字9倍。查找的方法是：以差数除以9后得出的商即为写错的数字，商乘以10即为正确的数字。上例差数540(600-60)除以9，商60即为错数，扩大10倍后即可得出正确的数字600。</a:t>
            </a:r>
            <a:endParaRPr lang="en-US" sz="1600">
              <a:solidFill>
                <a:schemeClr val="tx1">
                  <a:lumMod val="75000"/>
                  <a:lumOff val="25000"/>
                </a:schemeClr>
              </a:solidFill>
              <a:cs typeface="+mn-ea"/>
              <a:sym typeface="+mn-lt"/>
            </a:endParaRPr>
          </a:p>
          <a:p>
            <a:pPr algn="l">
              <a:lnSpc>
                <a:spcPct val="150000"/>
              </a:lnSpc>
            </a:pPr>
            <a:r>
              <a:rPr lang="en-US" sz="1600">
                <a:solidFill>
                  <a:schemeClr val="tx1">
                    <a:lumMod val="75000"/>
                    <a:lumOff val="25000"/>
                  </a:schemeClr>
                </a:solidFill>
                <a:cs typeface="+mn-ea"/>
                <a:sym typeface="+mn-lt"/>
              </a:rPr>
              <a:t>       二是将数字写大。如将300写成3000，错误数字大于正确数字9倍。查找的方法是：以差数除以9后得出的商为正确的数字，商乘以10后所得的积为错误的数字。上例中差数2700(3000-300)除以9，所得的商300为正确数字，300乘以10(3000）为错误数字。</a:t>
            </a:r>
            <a:endParaRPr lang="en-US" sz="1600">
              <a:solidFill>
                <a:schemeClr val="tx1">
                  <a:lumMod val="75000"/>
                  <a:lumOff val="25000"/>
                </a:schemeClr>
              </a:solidFill>
              <a:cs typeface="+mn-ea"/>
              <a:sym typeface="+mn-lt"/>
            </a:endParaRPr>
          </a:p>
          <a:p>
            <a:pPr algn="l">
              <a:lnSpc>
                <a:spcPct val="150000"/>
              </a:lnSpc>
            </a:pPr>
            <a:r>
              <a:rPr lang="en-US" sz="1600">
                <a:solidFill>
                  <a:schemeClr val="tx1">
                    <a:lumMod val="75000"/>
                    <a:lumOff val="25000"/>
                  </a:schemeClr>
                </a:solidFill>
                <a:cs typeface="+mn-ea"/>
                <a:sym typeface="+mn-lt"/>
              </a:rPr>
              <a:t>       三是数字颠倒。如果记账时，出现将相邻的两位数的数字顺序颠倒的错误，如将89写成98,36写成63等。查找的方法是：将差数除以9，得出的商连续加11，直到找出颠倒的数字为止。如89与98的差数为9，除以9得1，连加11为12、23、34、45、56、67、78、89，如有数字为89的业务，即有可能是颠倒的数字。</a:t>
            </a:r>
            <a:endParaRPr lang="en-US" sz="1600">
              <a:solidFill>
                <a:schemeClr val="tx1">
                  <a:lumMod val="75000"/>
                  <a:lumOff val="25000"/>
                </a:schemeClr>
              </a:solidFill>
              <a:cs typeface="+mn-ea"/>
              <a:sym typeface="+mn-lt"/>
            </a:endParaRPr>
          </a:p>
        </p:txBody>
      </p:sp>
      <p:sp>
        <p:nvSpPr>
          <p:cNvPr id="15" name="文本框 14"/>
          <p:cNvSpPr txBox="1"/>
          <p:nvPr/>
        </p:nvSpPr>
        <p:spPr>
          <a:xfrm>
            <a:off x="9522373" y="2314219"/>
            <a:ext cx="2475186" cy="130625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dist">
              <a:lnSpc>
                <a:spcPct val="150000"/>
              </a:lnSpc>
            </a:pPr>
            <a:r>
              <a:rPr lang="en-US" sz="6000" b="1" dirty="0">
                <a:solidFill>
                  <a:srgbClr val="2F3A49"/>
                </a:solidFill>
                <a:cs typeface="+mn-ea"/>
                <a:sym typeface="+mn-lt"/>
              </a:rPr>
              <a:t>FOUR</a:t>
            </a:r>
            <a:endParaRPr lang="en-US" sz="6000" b="1" dirty="0">
              <a:solidFill>
                <a:srgbClr val="2F3A49"/>
              </a:solidFill>
              <a:cs typeface="+mn-ea"/>
              <a:sym typeface="+mn-lt"/>
            </a:endParaRPr>
          </a:p>
        </p:txBody>
      </p:sp>
      <p:sp>
        <p:nvSpPr>
          <p:cNvPr id="16" name="文本框 15"/>
          <p:cNvSpPr txBox="1"/>
          <p:nvPr/>
        </p:nvSpPr>
        <p:spPr>
          <a:xfrm>
            <a:off x="9695793" y="3767649"/>
            <a:ext cx="2057705" cy="57785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dist">
              <a:lnSpc>
                <a:spcPct val="150000"/>
              </a:lnSpc>
            </a:pPr>
            <a:r>
              <a:rPr lang="en-US" sz="2400" dirty="0">
                <a:solidFill>
                  <a:srgbClr val="2F3A49"/>
                </a:solidFill>
                <a:cs typeface="+mn-ea"/>
                <a:sym typeface="+mn-lt"/>
              </a:rPr>
              <a:t>PROUDECT</a:t>
            </a:r>
            <a:endParaRPr lang="en-US" sz="2400" dirty="0">
              <a:solidFill>
                <a:srgbClr val="2F3A49"/>
              </a:solidFill>
              <a:cs typeface="+mn-ea"/>
              <a:sym typeface="+mn-lt"/>
            </a:endParaRPr>
          </a:p>
        </p:txBody>
      </p:sp>
      <p:sp>
        <p:nvSpPr>
          <p:cNvPr id="17" name="文本框 16"/>
          <p:cNvSpPr txBox="1"/>
          <p:nvPr/>
        </p:nvSpPr>
        <p:spPr>
          <a:xfrm>
            <a:off x="1040922" y="379416"/>
            <a:ext cx="3434080" cy="583565"/>
          </a:xfrm>
          <a:prstGeom prst="rect">
            <a:avLst/>
          </a:prstGeom>
          <a:noFill/>
        </p:spPr>
        <p:txBody>
          <a:bodyPr wrap="none" rtlCol="0">
            <a:spAutoFit/>
          </a:bodyPr>
          <a:lstStyle>
            <a:defPPr>
              <a:defRPr lang="zh-CN"/>
            </a:defPPr>
            <a:lvl1pPr>
              <a:defRPr sz="3200" b="1">
                <a:solidFill>
                  <a:schemeClr val="tx1">
                    <a:lumMod val="65000"/>
                    <a:lumOff val="35000"/>
                  </a:schemeClr>
                </a:solidFill>
                <a:latin typeface="Arial" panose="020B0604020202020204"/>
                <a:ea typeface="微软雅黑" panose="020B0503020204020204" pitchFamily="34" charset="-122"/>
              </a:defRPr>
            </a:lvl1pPr>
          </a:lstStyle>
          <a:p>
            <a:r>
              <a:rPr lang="zh-CN" altLang="en-US" dirty="0">
                <a:latin typeface="+mn-lt"/>
                <a:ea typeface="+mn-ea"/>
                <a:cs typeface="+mn-ea"/>
                <a:sym typeface="+mn-lt"/>
              </a:rPr>
              <a:t>一、查找错账</a:t>
            </a:r>
            <a:r>
              <a:rPr lang="zh-CN" altLang="en-US" dirty="0">
                <a:latin typeface="+mn-lt"/>
                <a:ea typeface="+mn-ea"/>
                <a:cs typeface="+mn-ea"/>
                <a:sym typeface="+mn-lt"/>
              </a:rPr>
              <a:t>方法</a:t>
            </a:r>
            <a:endParaRPr lang="zh-CN" altLang="en-US" dirty="0">
              <a:latin typeface="+mn-lt"/>
              <a:ea typeface="+mn-ea"/>
              <a:cs typeface="+mn-ea"/>
              <a:sym typeface="+mn-lt"/>
            </a:endParaRPr>
          </a:p>
        </p:txBody>
      </p:sp>
      <p:sp>
        <p:nvSpPr>
          <p:cNvPr id="18" name="椭圆 17"/>
          <p:cNvSpPr/>
          <p:nvPr/>
        </p:nvSpPr>
        <p:spPr>
          <a:xfrm>
            <a:off x="504496" y="506265"/>
            <a:ext cx="331076" cy="331076"/>
          </a:xfrm>
          <a:prstGeom prst="ellipse">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p:tgtEl>
                                          <p:spTgt spid="12"/>
                                        </p:tgtEl>
                                        <p:attrNameLst>
                                          <p:attrName>ppt_y</p:attrName>
                                        </p:attrNameLst>
                                      </p:cBhvr>
                                      <p:tavLst>
                                        <p:tav tm="0">
                                          <p:val>
                                            <p:strVal val="#ppt_y+#ppt_h*1.125000"/>
                                          </p:val>
                                        </p:tav>
                                        <p:tav tm="100000">
                                          <p:val>
                                            <p:strVal val="#ppt_y"/>
                                          </p:val>
                                        </p:tav>
                                      </p:tavLst>
                                    </p:anim>
                                    <p:animEffect transition="in" filter="wipe(up)">
                                      <p:cBhvr>
                                        <p:cTn id="13" dur="500"/>
                                        <p:tgtEl>
                                          <p:spTgt spid="12"/>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p:tgtEl>
                                          <p:spTgt spid="15"/>
                                        </p:tgtEl>
                                        <p:attrNameLst>
                                          <p:attrName>ppt_y</p:attrName>
                                        </p:attrNameLst>
                                      </p:cBhvr>
                                      <p:tavLst>
                                        <p:tav tm="0">
                                          <p:val>
                                            <p:strVal val="#ppt_y+#ppt_h*1.125000"/>
                                          </p:val>
                                        </p:tav>
                                        <p:tav tm="100000">
                                          <p:val>
                                            <p:strVal val="#ppt_y"/>
                                          </p:val>
                                        </p:tav>
                                      </p:tavLst>
                                    </p:anim>
                                    <p:animEffect transition="in" filter="wipe(up)">
                                      <p:cBhvr>
                                        <p:cTn id="18" dur="500"/>
                                        <p:tgtEl>
                                          <p:spTgt spid="15"/>
                                        </p:tgtEl>
                                      </p:cBhvr>
                                    </p:animEffect>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p:tgtEl>
                                          <p:spTgt spid="16"/>
                                        </p:tgtEl>
                                        <p:attrNameLst>
                                          <p:attrName>ppt_y</p:attrName>
                                        </p:attrNameLst>
                                      </p:cBhvr>
                                      <p:tavLst>
                                        <p:tav tm="0">
                                          <p:val>
                                            <p:strVal val="#ppt_y+#ppt_h*1.125000"/>
                                          </p:val>
                                        </p:tav>
                                        <p:tav tm="100000">
                                          <p:val>
                                            <p:strVal val="#ppt_y"/>
                                          </p:val>
                                        </p:tav>
                                      </p:tavLst>
                                    </p:anim>
                                    <p:animEffect transition="in" filter="wipe(up)">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12" grpId="0" bldLvl="0"/>
      <p:bldP spid="15" grpId="0" bldLvl="0"/>
      <p:bldP spid="16" grpId="0" bldLvl="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040922" y="379416"/>
            <a:ext cx="3434080" cy="583565"/>
          </a:xfrm>
          <a:prstGeom prst="rect">
            <a:avLst/>
          </a:prstGeom>
          <a:noFill/>
        </p:spPr>
        <p:txBody>
          <a:bodyPr wrap="none" rtlCol="0">
            <a:spAutoFit/>
          </a:bodyPr>
          <a:lstStyle>
            <a:defPPr>
              <a:defRPr lang="zh-CN"/>
            </a:defPPr>
            <a:lvl1pPr>
              <a:defRPr sz="3200" b="1">
                <a:solidFill>
                  <a:schemeClr val="tx1">
                    <a:lumMod val="65000"/>
                    <a:lumOff val="35000"/>
                  </a:schemeClr>
                </a:solidFill>
                <a:latin typeface="Arial" panose="020B0604020202020204"/>
                <a:ea typeface="微软雅黑" panose="020B0503020204020204" pitchFamily="34" charset="-122"/>
              </a:defRPr>
            </a:lvl1pPr>
          </a:lstStyle>
          <a:p>
            <a:r>
              <a:rPr lang="zh-CN" altLang="en-US" dirty="0">
                <a:latin typeface="+mn-lt"/>
                <a:ea typeface="+mn-ea"/>
                <a:cs typeface="+mn-ea"/>
                <a:sym typeface="+mn-lt"/>
              </a:rPr>
              <a:t>二、</a:t>
            </a:r>
            <a:r>
              <a:rPr lang="zh-CN" altLang="en-US" dirty="0">
                <a:latin typeface="+mn-lt"/>
                <a:ea typeface="+mn-ea"/>
                <a:cs typeface="+mn-ea"/>
                <a:sym typeface="+mn-lt"/>
              </a:rPr>
              <a:t>错账更正方法</a:t>
            </a:r>
            <a:endParaRPr lang="zh-CN" altLang="en-US" dirty="0">
              <a:latin typeface="+mn-lt"/>
              <a:ea typeface="+mn-ea"/>
              <a:cs typeface="+mn-ea"/>
              <a:sym typeface="+mn-lt"/>
            </a:endParaRPr>
          </a:p>
        </p:txBody>
      </p:sp>
      <p:sp>
        <p:nvSpPr>
          <p:cNvPr id="5" name="椭圆 4"/>
          <p:cNvSpPr/>
          <p:nvPr/>
        </p:nvSpPr>
        <p:spPr>
          <a:xfrm>
            <a:off x="504496" y="506265"/>
            <a:ext cx="331076" cy="331076"/>
          </a:xfrm>
          <a:prstGeom prst="ellipse">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矩形 5"/>
          <p:cNvSpPr/>
          <p:nvPr/>
        </p:nvSpPr>
        <p:spPr>
          <a:xfrm>
            <a:off x="6568094" y="2281495"/>
            <a:ext cx="4997271" cy="3945885"/>
          </a:xfrm>
          <a:prstGeom prst="rect">
            <a:avLst/>
          </a:prstGeom>
          <a:solidFill>
            <a:srgbClr val="3A61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pic>
        <p:nvPicPr>
          <p:cNvPr id="7" name="图片 6"/>
          <p:cNvPicPr>
            <a:picLocks noChangeAspect="1"/>
          </p:cNvPicPr>
          <p:nvPr/>
        </p:nvPicPr>
        <p:blipFill rotWithShape="1">
          <a:blip r:embed="rId1" cstate="screen"/>
          <a:srcRect/>
          <a:stretch>
            <a:fillRect/>
          </a:stretch>
        </p:blipFill>
        <p:spPr>
          <a:xfrm>
            <a:off x="4766035" y="1709710"/>
            <a:ext cx="4371489" cy="3793813"/>
          </a:xfrm>
          <a:prstGeom prst="rect">
            <a:avLst/>
          </a:prstGeom>
        </p:spPr>
      </p:pic>
      <p:sp>
        <p:nvSpPr>
          <p:cNvPr id="9" name="文本框 8"/>
          <p:cNvSpPr txBox="1"/>
          <p:nvPr/>
        </p:nvSpPr>
        <p:spPr>
          <a:xfrm>
            <a:off x="592455" y="1014095"/>
            <a:ext cx="6499860" cy="5167630"/>
          </a:xfrm>
          <a:prstGeom prst="rect">
            <a:avLst/>
          </a:prstGeom>
          <a:noFill/>
          <a:extLst>
            <a:ext uri="{909E8E84-426E-40DD-AFC4-6F175D3DCCD1}">
              <a14:hiddenFill xmlns:a14="http://schemas.microsoft.com/office/drawing/2010/main">
                <a:solidFill>
                  <a:srgbClr val="E84C53"/>
                </a:solidFill>
              </a14:hiddenFill>
            </a:ext>
          </a:extLst>
        </p:spPr>
        <p:txBody>
          <a:bodyPr wrap="square" rtlCol="0">
            <a:noAutofit/>
          </a:bodyPr>
          <a:lstStyle/>
          <a:p>
            <a:pPr>
              <a:lnSpc>
                <a:spcPct val="150000"/>
              </a:lnSpc>
            </a:pPr>
            <a:r>
              <a:rPr lang="en-US" sz="1600">
                <a:solidFill>
                  <a:schemeClr val="tx1">
                    <a:lumMod val="75000"/>
                    <a:lumOff val="25000"/>
                  </a:schemeClr>
                </a:solidFill>
                <a:cs typeface="+mn-ea"/>
                <a:sym typeface="+mn-lt"/>
              </a:rPr>
              <a:t>       在手工会计核算方式下，错账更正的方法一般包括画线更正法、红字冲销法和补充登记法三种。实现会计信息化后，错账更正方法只有红字冲销法。使用智能化财务软件输入和处理会计数据，能够大大减少会计人员在手工做账过程中出现的错误。</a:t>
            </a:r>
            <a:endParaRPr lang="en-US" sz="1600">
              <a:solidFill>
                <a:schemeClr val="tx1">
                  <a:lumMod val="75000"/>
                  <a:lumOff val="25000"/>
                </a:schemeClr>
              </a:solidFill>
              <a:cs typeface="+mn-ea"/>
              <a:sym typeface="+mn-lt"/>
            </a:endParaRPr>
          </a:p>
          <a:p>
            <a:pPr>
              <a:lnSpc>
                <a:spcPct val="150000"/>
              </a:lnSpc>
            </a:pPr>
            <a:r>
              <a:rPr lang="en-US" sz="2400" b="1">
                <a:solidFill>
                  <a:schemeClr val="tx1">
                    <a:lumMod val="75000"/>
                    <a:lumOff val="25000"/>
                  </a:schemeClr>
                </a:solidFill>
                <a:cs typeface="+mn-ea"/>
                <a:sym typeface="+mn-lt"/>
              </a:rPr>
              <a:t>（一）画线更正法</a:t>
            </a:r>
            <a:endParaRPr lang="en-US" sz="2400" b="1">
              <a:solidFill>
                <a:schemeClr val="tx1">
                  <a:lumMod val="75000"/>
                  <a:lumOff val="25000"/>
                </a:schemeClr>
              </a:solidFill>
              <a:cs typeface="+mn-ea"/>
              <a:sym typeface="+mn-lt"/>
            </a:endParaRPr>
          </a:p>
          <a:p>
            <a:pPr>
              <a:lnSpc>
                <a:spcPct val="150000"/>
              </a:lnSpc>
            </a:pPr>
            <a:r>
              <a:rPr lang="en-US" sz="1600">
                <a:solidFill>
                  <a:schemeClr val="tx1">
                    <a:lumMod val="75000"/>
                    <a:lumOff val="25000"/>
                  </a:schemeClr>
                </a:solidFill>
                <a:cs typeface="+mn-ea"/>
                <a:sym typeface="+mn-lt"/>
              </a:rPr>
              <a:t>       在结账前的核查时，发现记账凭证填制无误而账簿记录由于会计人员不慎出现笔误或计算失误，造成账上文字或数字错误，此种错账可采用画线更正法。</a:t>
            </a:r>
            <a:endParaRPr lang="en-US" sz="1600">
              <a:solidFill>
                <a:schemeClr val="tx1">
                  <a:lumMod val="75000"/>
                  <a:lumOff val="25000"/>
                </a:schemeClr>
              </a:solidFill>
              <a:cs typeface="+mn-ea"/>
              <a:sym typeface="+mn-lt"/>
            </a:endParaRPr>
          </a:p>
          <a:p>
            <a:pPr>
              <a:lnSpc>
                <a:spcPct val="150000"/>
              </a:lnSpc>
            </a:pPr>
            <a:r>
              <a:rPr lang="en-US" sz="1600">
                <a:solidFill>
                  <a:schemeClr val="tx1">
                    <a:lumMod val="75000"/>
                    <a:lumOff val="25000"/>
                  </a:schemeClr>
                </a:solidFill>
                <a:cs typeface="+mn-ea"/>
                <a:sym typeface="+mn-lt"/>
              </a:rPr>
              <a:t>       画线更正法的具体做法是：先在错误的文字或全部数字正中画一条红线，表示错误内容已被注销，但应保持原记录文字或数字的内容清晰、易于辨认。然后，将正确的文字或数字用蓝、黑色墨水笔书写在被注销的文字或数字上端的空白处，并由记账人员在更正处签章。以保证以后会计核算的正确，同时明确相关人员责任。</a:t>
            </a:r>
            <a:endParaRPr lang="en-US" sz="1600">
              <a:solidFill>
                <a:schemeClr val="tx1">
                  <a:lumMod val="75000"/>
                  <a:lumOff val="2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双波形 2"/>
          <p:cNvSpPr/>
          <p:nvPr/>
        </p:nvSpPr>
        <p:spPr>
          <a:xfrm rot="16200000">
            <a:off x="6859315" y="1338753"/>
            <a:ext cx="8213836" cy="4180495"/>
          </a:xfrm>
          <a:prstGeom prst="doubleWave">
            <a:avLst>
              <a:gd name="adj1" fmla="val 7061"/>
              <a:gd name="adj2" fmla="val -180"/>
            </a:avLst>
          </a:prstGeom>
          <a:blipFill dpi="0" rotWithShape="1">
            <a:blip r:embed="rId1" cstate="screen"/>
            <a:srcRect/>
            <a:stretch>
              <a:fillRect/>
            </a:stretch>
          </a:blipFill>
          <a:ln>
            <a:noFill/>
          </a:ln>
          <a:effectLst>
            <a:outerShdw blurRad="127000" dist="38100" dir="16200000" sx="101000" sy="101000"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2" name="文本框 11"/>
          <p:cNvSpPr txBox="1"/>
          <p:nvPr/>
        </p:nvSpPr>
        <p:spPr>
          <a:xfrm>
            <a:off x="835660" y="963295"/>
            <a:ext cx="8584565" cy="470789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l">
              <a:lnSpc>
                <a:spcPct val="150000"/>
              </a:lnSpc>
            </a:pPr>
            <a:r>
              <a:rPr lang="zh-CN" altLang="en-US" sz="2400" b="1">
                <a:solidFill>
                  <a:schemeClr val="tx1">
                    <a:lumMod val="75000"/>
                    <a:lumOff val="25000"/>
                  </a:schemeClr>
                </a:solidFill>
                <a:cs typeface="+mn-ea"/>
                <a:sym typeface="+mn-lt"/>
              </a:rPr>
              <a:t>（二）红字冲销法</a:t>
            </a:r>
            <a:r>
              <a:rPr lang="en-US" sz="1600">
                <a:solidFill>
                  <a:schemeClr val="tx1">
                    <a:lumMod val="75000"/>
                    <a:lumOff val="25000"/>
                  </a:schemeClr>
                </a:solidFill>
                <a:cs typeface="+mn-ea"/>
                <a:sym typeface="+mn-lt"/>
              </a:rPr>
              <a:t>       </a:t>
            </a:r>
            <a:endParaRPr lang="en-US" sz="1600">
              <a:solidFill>
                <a:schemeClr val="tx1">
                  <a:lumMod val="75000"/>
                  <a:lumOff val="25000"/>
                </a:schemeClr>
              </a:solidFill>
              <a:cs typeface="+mn-ea"/>
              <a:sym typeface="+mn-lt"/>
            </a:endParaRPr>
          </a:p>
          <a:p>
            <a:pPr algn="l">
              <a:lnSpc>
                <a:spcPct val="150000"/>
              </a:lnSpc>
            </a:pPr>
            <a:r>
              <a:rPr lang="en-US" sz="1600">
                <a:solidFill>
                  <a:schemeClr val="tx1">
                    <a:lumMod val="75000"/>
                    <a:lumOff val="25000"/>
                  </a:schemeClr>
                </a:solidFill>
                <a:cs typeface="+mn-ea"/>
                <a:sym typeface="+mn-lt"/>
              </a:rPr>
              <a:t>       </a:t>
            </a:r>
            <a:r>
              <a:rPr lang="zh-CN" altLang="en-US" sz="1600">
                <a:solidFill>
                  <a:schemeClr val="tx1">
                    <a:lumMod val="75000"/>
                    <a:lumOff val="25000"/>
                  </a:schemeClr>
                </a:solidFill>
                <a:cs typeface="+mn-ea"/>
                <a:sym typeface="+mn-lt"/>
              </a:rPr>
              <a:t>红字冲销法又称红字更正法、赤字冲销法。当出现以下两种情况，可采用</a:t>
            </a:r>
            <a:r>
              <a:rPr lang="zh-CN" altLang="en-US" sz="1600">
                <a:solidFill>
                  <a:schemeClr val="tx1">
                    <a:lumMod val="75000"/>
                    <a:lumOff val="25000"/>
                  </a:schemeClr>
                </a:solidFill>
                <a:cs typeface="+mn-ea"/>
                <a:sym typeface="+mn-lt"/>
              </a:rPr>
              <a:t>红字冲销法：</a:t>
            </a:r>
            <a:endParaRPr lang="zh-CN" altLang="en-US" sz="1600">
              <a:solidFill>
                <a:schemeClr val="tx1">
                  <a:lumMod val="75000"/>
                  <a:lumOff val="25000"/>
                </a:schemeClr>
              </a:solidFill>
              <a:cs typeface="+mn-ea"/>
              <a:sym typeface="+mn-lt"/>
            </a:endParaRPr>
          </a:p>
          <a:p>
            <a:pPr algn="l">
              <a:lnSpc>
                <a:spcPct val="150000"/>
              </a:lnSpc>
            </a:pPr>
            <a:r>
              <a:rPr lang="zh-CN" altLang="en-US" sz="1600">
                <a:solidFill>
                  <a:schemeClr val="tx1">
                    <a:lumMod val="75000"/>
                    <a:lumOff val="25000"/>
                  </a:schemeClr>
                </a:solidFill>
                <a:cs typeface="+mn-ea"/>
                <a:sym typeface="+mn-lt"/>
              </a:rPr>
              <a:t>一是在记账后，经核对发现由于原记账凭证上会计科目名称写错或应借、应贷的方向记错而造成账簿记录错误。</a:t>
            </a:r>
            <a:endParaRPr lang="zh-CN" altLang="en-US" sz="1600">
              <a:solidFill>
                <a:schemeClr val="tx1">
                  <a:lumMod val="75000"/>
                  <a:lumOff val="25000"/>
                </a:schemeClr>
              </a:solidFill>
              <a:cs typeface="+mn-ea"/>
              <a:sym typeface="+mn-lt"/>
            </a:endParaRPr>
          </a:p>
          <a:p>
            <a:pPr algn="l">
              <a:lnSpc>
                <a:spcPct val="150000"/>
              </a:lnSpc>
            </a:pPr>
            <a:r>
              <a:rPr lang="en-US" altLang="zh-CN" sz="1600">
                <a:solidFill>
                  <a:schemeClr val="tx1">
                    <a:lumMod val="75000"/>
                    <a:lumOff val="25000"/>
                  </a:schemeClr>
                </a:solidFill>
                <a:cs typeface="+mn-ea"/>
                <a:sym typeface="+mn-lt"/>
              </a:rPr>
              <a:t>       具体做法是：首先用红字填制一张与原错误的记账凭证内容完全相同的记账凭证，在凭证的“摘要”栏注明“注销×月×日×字×号凭证”字样，并据此红字凭证用红字登记入账，在账簿的“摘要”栏注明“冲销×月×日错账”，“凭证”栏写上凭证的“字、号”，将原有错误记录冲销。后用蓝字重新填制一张内容正确的记账凭证，在“摘要”栏注明“订正×月×日x字×号凭证”字样，并依此记账凭证登记入账，在账簿的“凭证”栏写入该凭证的“字、号”，在“摘要”栏注明“更正×月×日错账”，将正确内谷记载下来。实现会计信息化的企业，只能采用这种方法更正错账，其目的是保留审计痕迹，接受审计、税务机关等部门的监管。</a:t>
            </a:r>
            <a:endParaRPr lang="en-US" altLang="zh-CN" sz="1600">
              <a:solidFill>
                <a:schemeClr val="tx1">
                  <a:lumMod val="75000"/>
                  <a:lumOff val="25000"/>
                </a:schemeClr>
              </a:solidFill>
              <a:cs typeface="+mn-ea"/>
              <a:sym typeface="+mn-lt"/>
            </a:endParaRPr>
          </a:p>
          <a:p>
            <a:pPr algn="l">
              <a:lnSpc>
                <a:spcPct val="150000"/>
              </a:lnSpc>
            </a:pPr>
            <a:endParaRPr lang="en-US" altLang="zh-CN" sz="1600">
              <a:solidFill>
                <a:schemeClr val="tx1">
                  <a:lumMod val="75000"/>
                  <a:lumOff val="25000"/>
                </a:schemeClr>
              </a:solidFill>
              <a:cs typeface="+mn-ea"/>
              <a:sym typeface="+mn-lt"/>
            </a:endParaRPr>
          </a:p>
        </p:txBody>
      </p:sp>
      <p:sp>
        <p:nvSpPr>
          <p:cNvPr id="15" name="文本框 14"/>
          <p:cNvSpPr txBox="1"/>
          <p:nvPr/>
        </p:nvSpPr>
        <p:spPr>
          <a:xfrm>
            <a:off x="9522373" y="2314219"/>
            <a:ext cx="2475186" cy="130625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dist">
              <a:lnSpc>
                <a:spcPct val="150000"/>
              </a:lnSpc>
            </a:pPr>
            <a:r>
              <a:rPr lang="en-US" sz="6000" b="1" dirty="0">
                <a:solidFill>
                  <a:srgbClr val="2F3A49"/>
                </a:solidFill>
                <a:cs typeface="+mn-ea"/>
                <a:sym typeface="+mn-lt"/>
              </a:rPr>
              <a:t>FOUR</a:t>
            </a:r>
            <a:endParaRPr lang="en-US" sz="6000" b="1" dirty="0">
              <a:solidFill>
                <a:srgbClr val="2F3A49"/>
              </a:solidFill>
              <a:cs typeface="+mn-ea"/>
              <a:sym typeface="+mn-lt"/>
            </a:endParaRPr>
          </a:p>
        </p:txBody>
      </p:sp>
      <p:sp>
        <p:nvSpPr>
          <p:cNvPr id="16" name="文本框 15"/>
          <p:cNvSpPr txBox="1"/>
          <p:nvPr/>
        </p:nvSpPr>
        <p:spPr>
          <a:xfrm>
            <a:off x="9695793" y="3767649"/>
            <a:ext cx="2057705" cy="57785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dist">
              <a:lnSpc>
                <a:spcPct val="150000"/>
              </a:lnSpc>
            </a:pPr>
            <a:r>
              <a:rPr lang="en-US" sz="2400" dirty="0">
                <a:solidFill>
                  <a:srgbClr val="2F3A49"/>
                </a:solidFill>
                <a:cs typeface="+mn-ea"/>
                <a:sym typeface="+mn-lt"/>
              </a:rPr>
              <a:t>PROUDECT</a:t>
            </a:r>
            <a:endParaRPr lang="en-US" sz="2400" dirty="0">
              <a:solidFill>
                <a:srgbClr val="2F3A49"/>
              </a:solidFill>
              <a:cs typeface="+mn-ea"/>
              <a:sym typeface="+mn-lt"/>
            </a:endParaRPr>
          </a:p>
        </p:txBody>
      </p:sp>
      <p:sp>
        <p:nvSpPr>
          <p:cNvPr id="17" name="文本框 16"/>
          <p:cNvSpPr txBox="1"/>
          <p:nvPr/>
        </p:nvSpPr>
        <p:spPr>
          <a:xfrm>
            <a:off x="1040922" y="379416"/>
            <a:ext cx="3434080" cy="583565"/>
          </a:xfrm>
          <a:prstGeom prst="rect">
            <a:avLst/>
          </a:prstGeom>
          <a:noFill/>
        </p:spPr>
        <p:txBody>
          <a:bodyPr wrap="none" rtlCol="0">
            <a:spAutoFit/>
          </a:bodyPr>
          <a:lstStyle>
            <a:defPPr>
              <a:defRPr lang="zh-CN"/>
            </a:defPPr>
            <a:lvl1pPr>
              <a:defRPr sz="3200" b="1">
                <a:solidFill>
                  <a:schemeClr val="tx1">
                    <a:lumMod val="65000"/>
                    <a:lumOff val="35000"/>
                  </a:schemeClr>
                </a:solidFill>
                <a:latin typeface="Arial" panose="020B0604020202020204"/>
                <a:ea typeface="微软雅黑" panose="020B0503020204020204" pitchFamily="34" charset="-122"/>
              </a:defRPr>
            </a:lvl1pPr>
          </a:lstStyle>
          <a:p>
            <a:r>
              <a:rPr lang="zh-CN" altLang="en-US" dirty="0">
                <a:latin typeface="+mn-lt"/>
                <a:ea typeface="+mn-ea"/>
                <a:cs typeface="+mn-ea"/>
                <a:sym typeface="+mn-lt"/>
              </a:rPr>
              <a:t>二、查找错账</a:t>
            </a:r>
            <a:r>
              <a:rPr lang="zh-CN" altLang="en-US" dirty="0">
                <a:latin typeface="+mn-lt"/>
                <a:ea typeface="+mn-ea"/>
                <a:cs typeface="+mn-ea"/>
                <a:sym typeface="+mn-lt"/>
              </a:rPr>
              <a:t>方法</a:t>
            </a:r>
            <a:endParaRPr lang="zh-CN" altLang="en-US" dirty="0">
              <a:latin typeface="+mn-lt"/>
              <a:ea typeface="+mn-ea"/>
              <a:cs typeface="+mn-ea"/>
              <a:sym typeface="+mn-lt"/>
            </a:endParaRPr>
          </a:p>
        </p:txBody>
      </p:sp>
      <p:sp>
        <p:nvSpPr>
          <p:cNvPr id="18" name="椭圆 17"/>
          <p:cNvSpPr/>
          <p:nvPr/>
        </p:nvSpPr>
        <p:spPr>
          <a:xfrm>
            <a:off x="504496" y="506265"/>
            <a:ext cx="331076" cy="331076"/>
          </a:xfrm>
          <a:prstGeom prst="ellipse">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p:tgtEl>
                                          <p:spTgt spid="12"/>
                                        </p:tgtEl>
                                        <p:attrNameLst>
                                          <p:attrName>ppt_y</p:attrName>
                                        </p:attrNameLst>
                                      </p:cBhvr>
                                      <p:tavLst>
                                        <p:tav tm="0">
                                          <p:val>
                                            <p:strVal val="#ppt_y+#ppt_h*1.125000"/>
                                          </p:val>
                                        </p:tav>
                                        <p:tav tm="100000">
                                          <p:val>
                                            <p:strVal val="#ppt_y"/>
                                          </p:val>
                                        </p:tav>
                                      </p:tavLst>
                                    </p:anim>
                                    <p:animEffect transition="in" filter="wipe(up)">
                                      <p:cBhvr>
                                        <p:cTn id="13" dur="500"/>
                                        <p:tgtEl>
                                          <p:spTgt spid="12"/>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p:tgtEl>
                                          <p:spTgt spid="15"/>
                                        </p:tgtEl>
                                        <p:attrNameLst>
                                          <p:attrName>ppt_y</p:attrName>
                                        </p:attrNameLst>
                                      </p:cBhvr>
                                      <p:tavLst>
                                        <p:tav tm="0">
                                          <p:val>
                                            <p:strVal val="#ppt_y+#ppt_h*1.125000"/>
                                          </p:val>
                                        </p:tav>
                                        <p:tav tm="100000">
                                          <p:val>
                                            <p:strVal val="#ppt_y"/>
                                          </p:val>
                                        </p:tav>
                                      </p:tavLst>
                                    </p:anim>
                                    <p:animEffect transition="in" filter="wipe(up)">
                                      <p:cBhvr>
                                        <p:cTn id="18" dur="500"/>
                                        <p:tgtEl>
                                          <p:spTgt spid="15"/>
                                        </p:tgtEl>
                                      </p:cBhvr>
                                    </p:animEffect>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p:tgtEl>
                                          <p:spTgt spid="16"/>
                                        </p:tgtEl>
                                        <p:attrNameLst>
                                          <p:attrName>ppt_y</p:attrName>
                                        </p:attrNameLst>
                                      </p:cBhvr>
                                      <p:tavLst>
                                        <p:tav tm="0">
                                          <p:val>
                                            <p:strVal val="#ppt_y+#ppt_h*1.125000"/>
                                          </p:val>
                                        </p:tav>
                                        <p:tav tm="100000">
                                          <p:val>
                                            <p:strVal val="#ppt_y"/>
                                          </p:val>
                                        </p:tav>
                                      </p:tavLst>
                                    </p:anim>
                                    <p:animEffect transition="in" filter="wipe(up)">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12" grpId="0" bldLvl="0"/>
      <p:bldP spid="15" grpId="0" bldLvl="0"/>
      <p:bldP spid="16" grpId="0" bldLvl="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双波形 2"/>
          <p:cNvSpPr/>
          <p:nvPr/>
        </p:nvSpPr>
        <p:spPr>
          <a:xfrm rot="16200000">
            <a:off x="6859315" y="1338753"/>
            <a:ext cx="8213836" cy="4180495"/>
          </a:xfrm>
          <a:prstGeom prst="doubleWave">
            <a:avLst>
              <a:gd name="adj1" fmla="val 7061"/>
              <a:gd name="adj2" fmla="val -180"/>
            </a:avLst>
          </a:prstGeom>
          <a:blipFill dpi="0" rotWithShape="1">
            <a:blip r:embed="rId1" cstate="screen"/>
            <a:srcRect/>
            <a:stretch>
              <a:fillRect/>
            </a:stretch>
          </a:blipFill>
          <a:ln>
            <a:noFill/>
          </a:ln>
          <a:effectLst>
            <a:outerShdw blurRad="127000" dist="38100" dir="16200000" sx="101000" sy="101000"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2" name="文本框 11"/>
          <p:cNvSpPr txBox="1"/>
          <p:nvPr/>
        </p:nvSpPr>
        <p:spPr>
          <a:xfrm>
            <a:off x="835660" y="882650"/>
            <a:ext cx="8813165" cy="563118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l">
              <a:lnSpc>
                <a:spcPct val="150000"/>
              </a:lnSpc>
            </a:pPr>
            <a:r>
              <a:rPr lang="zh-CN" altLang="en-US" sz="2400" b="1">
                <a:solidFill>
                  <a:schemeClr val="tx1">
                    <a:lumMod val="75000"/>
                    <a:lumOff val="25000"/>
                  </a:schemeClr>
                </a:solidFill>
                <a:cs typeface="+mn-ea"/>
                <a:sym typeface="+mn-lt"/>
              </a:rPr>
              <a:t>（二）红字冲销法</a:t>
            </a:r>
            <a:r>
              <a:rPr lang="en-US" sz="1600">
                <a:solidFill>
                  <a:schemeClr val="tx1">
                    <a:lumMod val="75000"/>
                    <a:lumOff val="25000"/>
                  </a:schemeClr>
                </a:solidFill>
                <a:cs typeface="+mn-ea"/>
                <a:sym typeface="+mn-lt"/>
              </a:rPr>
              <a:t>       </a:t>
            </a:r>
            <a:endParaRPr lang="en-US" sz="1600">
              <a:solidFill>
                <a:schemeClr val="tx1">
                  <a:lumMod val="75000"/>
                  <a:lumOff val="25000"/>
                </a:schemeClr>
              </a:solidFill>
              <a:cs typeface="+mn-ea"/>
              <a:sym typeface="+mn-lt"/>
            </a:endParaRPr>
          </a:p>
          <a:p>
            <a:pPr algn="l">
              <a:lnSpc>
                <a:spcPct val="150000"/>
              </a:lnSpc>
            </a:pPr>
            <a:r>
              <a:rPr lang="en-US" sz="1600">
                <a:solidFill>
                  <a:schemeClr val="tx1">
                    <a:lumMod val="75000"/>
                    <a:lumOff val="25000"/>
                  </a:schemeClr>
                </a:solidFill>
                <a:cs typeface="+mn-ea"/>
                <a:sym typeface="+mn-lt"/>
              </a:rPr>
              <a:t>       </a:t>
            </a:r>
            <a:r>
              <a:rPr lang="en-US" altLang="zh-CN" sz="1600">
                <a:solidFill>
                  <a:schemeClr val="tx1">
                    <a:lumMod val="75000"/>
                    <a:lumOff val="25000"/>
                  </a:schemeClr>
                </a:solidFill>
                <a:cs typeface="+mn-ea"/>
                <a:sym typeface="+mn-lt"/>
              </a:rPr>
              <a:t>二是在记账或结账以后，在核对时发现原记账凭证上所记载的金额大于经济业务的实际金额，造成账簿记录中金额错误。</a:t>
            </a:r>
            <a:endParaRPr lang="en-US" altLang="zh-CN" sz="1600">
              <a:solidFill>
                <a:schemeClr val="tx1">
                  <a:lumMod val="75000"/>
                  <a:lumOff val="25000"/>
                </a:schemeClr>
              </a:solidFill>
              <a:cs typeface="+mn-ea"/>
              <a:sym typeface="+mn-lt"/>
            </a:endParaRPr>
          </a:p>
          <a:p>
            <a:pPr algn="l">
              <a:lnSpc>
                <a:spcPct val="150000"/>
              </a:lnSpc>
            </a:pPr>
            <a:r>
              <a:rPr lang="en-US" altLang="zh-CN" sz="1600">
                <a:solidFill>
                  <a:schemeClr val="tx1">
                    <a:lumMod val="75000"/>
                    <a:lumOff val="25000"/>
                  </a:schemeClr>
                </a:solidFill>
                <a:cs typeface="+mn-ea"/>
                <a:sym typeface="+mn-lt"/>
              </a:rPr>
              <a:t>具体做法是：首先按多记金额用红字填制一张记账凭证，其中使用的会计科目，应借、应贷方向应与原记账凭证相同，并在“摘要”栏注明“冲销×月×日×字×号凭证多记金额”，并据以用红字金额登记入账，在账簿的“摘要”栏注明“冲销×月×日账上多记金额”，将原记录中多记的金额冲销。</a:t>
            </a:r>
            <a:endParaRPr lang="en-US" altLang="zh-CN" sz="1600">
              <a:solidFill>
                <a:schemeClr val="tx1">
                  <a:lumMod val="75000"/>
                  <a:lumOff val="25000"/>
                </a:schemeClr>
              </a:solidFill>
              <a:cs typeface="+mn-ea"/>
              <a:sym typeface="+mn-lt"/>
            </a:endParaRPr>
          </a:p>
          <a:p>
            <a:pPr algn="l">
              <a:lnSpc>
                <a:spcPct val="150000"/>
              </a:lnSpc>
            </a:pPr>
            <a:r>
              <a:rPr lang="zh-CN" altLang="en-US" sz="2400" b="1">
                <a:solidFill>
                  <a:schemeClr val="tx1">
                    <a:lumMod val="75000"/>
                    <a:lumOff val="25000"/>
                  </a:schemeClr>
                </a:solidFill>
                <a:cs typeface="+mn-ea"/>
                <a:sym typeface="+mn-lt"/>
              </a:rPr>
              <a:t>（三）补充登记法</a:t>
            </a:r>
            <a:endParaRPr lang="zh-CN" altLang="en-US" sz="2400" b="1">
              <a:solidFill>
                <a:schemeClr val="tx1">
                  <a:lumMod val="75000"/>
                  <a:lumOff val="25000"/>
                </a:schemeClr>
              </a:solidFill>
              <a:cs typeface="+mn-ea"/>
              <a:sym typeface="+mn-lt"/>
            </a:endParaRPr>
          </a:p>
          <a:p>
            <a:pPr algn="l">
              <a:lnSpc>
                <a:spcPct val="150000"/>
              </a:lnSpc>
            </a:pPr>
            <a:r>
              <a:rPr lang="en-US" altLang="zh-CN" sz="1600">
                <a:solidFill>
                  <a:schemeClr val="tx1">
                    <a:lumMod val="75000"/>
                    <a:lumOff val="25000"/>
                  </a:schemeClr>
                </a:solidFill>
                <a:cs typeface="+mn-ea"/>
                <a:sym typeface="+mn-lt"/>
              </a:rPr>
              <a:t>       在记账或结账以后，经核对发现记账凭证中使用的会计科目，应借、应贷方向没有错误，只是所记金额小于应记金额，并已据此登记入账，造成账簿记录相应出错，对这种类</a:t>
            </a:r>
            <a:r>
              <a:rPr lang="zh-CN" altLang="en-US" sz="1600">
                <a:solidFill>
                  <a:schemeClr val="tx1">
                    <a:lumMod val="75000"/>
                    <a:lumOff val="25000"/>
                  </a:schemeClr>
                </a:solidFill>
                <a:cs typeface="+mn-ea"/>
                <a:sym typeface="+mn-lt"/>
              </a:rPr>
              <a:t>型的错账，可使用补充登记法。</a:t>
            </a:r>
            <a:endParaRPr lang="zh-CN" altLang="en-US" sz="1600">
              <a:solidFill>
                <a:schemeClr val="tx1">
                  <a:lumMod val="75000"/>
                  <a:lumOff val="25000"/>
                </a:schemeClr>
              </a:solidFill>
              <a:cs typeface="+mn-ea"/>
              <a:sym typeface="+mn-lt"/>
            </a:endParaRPr>
          </a:p>
          <a:p>
            <a:pPr algn="l">
              <a:lnSpc>
                <a:spcPct val="150000"/>
              </a:lnSpc>
            </a:pPr>
            <a:r>
              <a:rPr lang="zh-CN" altLang="en-US" sz="1600">
                <a:solidFill>
                  <a:schemeClr val="tx1">
                    <a:lumMod val="75000"/>
                    <a:lumOff val="25000"/>
                  </a:schemeClr>
                </a:solidFill>
                <a:cs typeface="+mn-ea"/>
                <a:sym typeface="+mn-lt"/>
              </a:rPr>
              <a:t> </a:t>
            </a:r>
            <a:r>
              <a:rPr lang="en-US" altLang="zh-CN" sz="1600">
                <a:solidFill>
                  <a:schemeClr val="tx1">
                    <a:lumMod val="75000"/>
                    <a:lumOff val="25000"/>
                  </a:schemeClr>
                </a:solidFill>
                <a:cs typeface="+mn-ea"/>
                <a:sym typeface="+mn-lt"/>
              </a:rPr>
              <a:t>      补充登记法的具体做法是：核对时发现记账凭证上记载的金额小于经济业务的实际金额，并已在相应的账簿中记载下来，此时可按照少记的金额，填写一张与原记账凭证中的会计科目应借、应贷方向完全相同的记账凭证，在“摘要”栏注明“补充×月×日×字×号凭证少记金额”，依此凭证过入相应的账簿中，在账簿的“摘要”栏注明“补充×月x日少记金额”。</a:t>
            </a:r>
            <a:endParaRPr lang="en-US" altLang="zh-CN" sz="1600">
              <a:solidFill>
                <a:schemeClr val="tx1">
                  <a:lumMod val="75000"/>
                  <a:lumOff val="25000"/>
                </a:schemeClr>
              </a:solidFill>
              <a:cs typeface="+mn-ea"/>
              <a:sym typeface="+mn-lt"/>
            </a:endParaRPr>
          </a:p>
        </p:txBody>
      </p:sp>
      <p:sp>
        <p:nvSpPr>
          <p:cNvPr id="15" name="文本框 14"/>
          <p:cNvSpPr txBox="1"/>
          <p:nvPr/>
        </p:nvSpPr>
        <p:spPr>
          <a:xfrm>
            <a:off x="9522373" y="2314219"/>
            <a:ext cx="2475186" cy="130625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dist">
              <a:lnSpc>
                <a:spcPct val="150000"/>
              </a:lnSpc>
            </a:pPr>
            <a:r>
              <a:rPr lang="en-US" sz="6000" b="1" dirty="0">
                <a:solidFill>
                  <a:srgbClr val="2F3A49"/>
                </a:solidFill>
                <a:cs typeface="+mn-ea"/>
                <a:sym typeface="+mn-lt"/>
              </a:rPr>
              <a:t>FOUR</a:t>
            </a:r>
            <a:endParaRPr lang="en-US" sz="6000" b="1" dirty="0">
              <a:solidFill>
                <a:srgbClr val="2F3A49"/>
              </a:solidFill>
              <a:cs typeface="+mn-ea"/>
              <a:sym typeface="+mn-lt"/>
            </a:endParaRPr>
          </a:p>
        </p:txBody>
      </p:sp>
      <p:sp>
        <p:nvSpPr>
          <p:cNvPr id="16" name="文本框 15"/>
          <p:cNvSpPr txBox="1"/>
          <p:nvPr/>
        </p:nvSpPr>
        <p:spPr>
          <a:xfrm>
            <a:off x="9695793" y="3767649"/>
            <a:ext cx="2057705" cy="57785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dist">
              <a:lnSpc>
                <a:spcPct val="150000"/>
              </a:lnSpc>
            </a:pPr>
            <a:r>
              <a:rPr lang="en-US" sz="2400" dirty="0">
                <a:solidFill>
                  <a:srgbClr val="2F3A49"/>
                </a:solidFill>
                <a:cs typeface="+mn-ea"/>
                <a:sym typeface="+mn-lt"/>
              </a:rPr>
              <a:t>PROUDECT</a:t>
            </a:r>
            <a:endParaRPr lang="en-US" sz="2400" dirty="0">
              <a:solidFill>
                <a:srgbClr val="2F3A49"/>
              </a:solidFill>
              <a:cs typeface="+mn-ea"/>
              <a:sym typeface="+mn-lt"/>
            </a:endParaRPr>
          </a:p>
        </p:txBody>
      </p:sp>
      <p:sp>
        <p:nvSpPr>
          <p:cNvPr id="17" name="文本框 16"/>
          <p:cNvSpPr txBox="1"/>
          <p:nvPr/>
        </p:nvSpPr>
        <p:spPr>
          <a:xfrm>
            <a:off x="1040922" y="298771"/>
            <a:ext cx="3434080" cy="583565"/>
          </a:xfrm>
          <a:prstGeom prst="rect">
            <a:avLst/>
          </a:prstGeom>
          <a:noFill/>
        </p:spPr>
        <p:txBody>
          <a:bodyPr wrap="none" rtlCol="0">
            <a:spAutoFit/>
          </a:bodyPr>
          <a:lstStyle>
            <a:defPPr>
              <a:defRPr lang="zh-CN"/>
            </a:defPPr>
            <a:lvl1pPr>
              <a:defRPr sz="3200" b="1">
                <a:solidFill>
                  <a:schemeClr val="tx1">
                    <a:lumMod val="65000"/>
                    <a:lumOff val="35000"/>
                  </a:schemeClr>
                </a:solidFill>
                <a:latin typeface="Arial" panose="020B0604020202020204"/>
                <a:ea typeface="微软雅黑" panose="020B0503020204020204" pitchFamily="34" charset="-122"/>
              </a:defRPr>
            </a:lvl1pPr>
          </a:lstStyle>
          <a:p>
            <a:pPr algn="l"/>
            <a:r>
              <a:rPr lang="zh-CN" altLang="en-US" dirty="0">
                <a:latin typeface="+mn-lt"/>
                <a:ea typeface="+mn-ea"/>
                <a:cs typeface="+mn-ea"/>
                <a:sym typeface="+mn-lt"/>
              </a:rPr>
              <a:t>二、</a:t>
            </a:r>
            <a:r>
              <a:rPr lang="zh-CN" altLang="en-US" dirty="0">
                <a:latin typeface="+mn-lt"/>
                <a:ea typeface="+mn-ea"/>
                <a:cs typeface="+mn-ea"/>
                <a:sym typeface="+mn-lt"/>
              </a:rPr>
              <a:t>错账更正方法</a:t>
            </a:r>
            <a:endParaRPr lang="zh-CN" altLang="en-US" dirty="0">
              <a:latin typeface="+mn-lt"/>
              <a:ea typeface="+mn-ea"/>
              <a:cs typeface="+mn-ea"/>
              <a:sym typeface="+mn-lt"/>
            </a:endParaRPr>
          </a:p>
        </p:txBody>
      </p:sp>
      <p:sp>
        <p:nvSpPr>
          <p:cNvPr id="18" name="椭圆 17"/>
          <p:cNvSpPr/>
          <p:nvPr/>
        </p:nvSpPr>
        <p:spPr>
          <a:xfrm>
            <a:off x="504496" y="506265"/>
            <a:ext cx="331076" cy="331076"/>
          </a:xfrm>
          <a:prstGeom prst="ellipse">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p:tgtEl>
                                          <p:spTgt spid="12"/>
                                        </p:tgtEl>
                                        <p:attrNameLst>
                                          <p:attrName>ppt_y</p:attrName>
                                        </p:attrNameLst>
                                      </p:cBhvr>
                                      <p:tavLst>
                                        <p:tav tm="0">
                                          <p:val>
                                            <p:strVal val="#ppt_y+#ppt_h*1.125000"/>
                                          </p:val>
                                        </p:tav>
                                        <p:tav tm="100000">
                                          <p:val>
                                            <p:strVal val="#ppt_y"/>
                                          </p:val>
                                        </p:tav>
                                      </p:tavLst>
                                    </p:anim>
                                    <p:animEffect transition="in" filter="wipe(up)">
                                      <p:cBhvr>
                                        <p:cTn id="13" dur="500"/>
                                        <p:tgtEl>
                                          <p:spTgt spid="12"/>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p:tgtEl>
                                          <p:spTgt spid="15"/>
                                        </p:tgtEl>
                                        <p:attrNameLst>
                                          <p:attrName>ppt_y</p:attrName>
                                        </p:attrNameLst>
                                      </p:cBhvr>
                                      <p:tavLst>
                                        <p:tav tm="0">
                                          <p:val>
                                            <p:strVal val="#ppt_y+#ppt_h*1.125000"/>
                                          </p:val>
                                        </p:tav>
                                        <p:tav tm="100000">
                                          <p:val>
                                            <p:strVal val="#ppt_y"/>
                                          </p:val>
                                        </p:tav>
                                      </p:tavLst>
                                    </p:anim>
                                    <p:animEffect transition="in" filter="wipe(up)">
                                      <p:cBhvr>
                                        <p:cTn id="18" dur="500"/>
                                        <p:tgtEl>
                                          <p:spTgt spid="15"/>
                                        </p:tgtEl>
                                      </p:cBhvr>
                                    </p:animEffect>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p:tgtEl>
                                          <p:spTgt spid="16"/>
                                        </p:tgtEl>
                                        <p:attrNameLst>
                                          <p:attrName>ppt_y</p:attrName>
                                        </p:attrNameLst>
                                      </p:cBhvr>
                                      <p:tavLst>
                                        <p:tav tm="0">
                                          <p:val>
                                            <p:strVal val="#ppt_y+#ppt_h*1.125000"/>
                                          </p:val>
                                        </p:tav>
                                        <p:tav tm="100000">
                                          <p:val>
                                            <p:strVal val="#ppt_y"/>
                                          </p:val>
                                        </p:tav>
                                      </p:tavLst>
                                    </p:anim>
                                    <p:animEffect transition="in" filter="wipe(up)">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12" grpId="0" bldLvl="0"/>
      <p:bldP spid="15" grpId="0" bldLvl="0"/>
      <p:bldP spid="16" grpId="0" bldLvl="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cstate="screen"/>
          <a:srcRect/>
          <a:stretch>
            <a:fillRect/>
          </a:stretch>
        </p:blipFill>
        <p:spPr>
          <a:xfrm>
            <a:off x="0" y="0"/>
            <a:ext cx="12192000" cy="6858000"/>
          </a:xfrm>
          <a:prstGeom prst="rect">
            <a:avLst/>
          </a:prstGeom>
        </p:spPr>
      </p:pic>
      <p:sp>
        <p:nvSpPr>
          <p:cNvPr id="3" name="文本框 2"/>
          <p:cNvSpPr txBox="1"/>
          <p:nvPr/>
        </p:nvSpPr>
        <p:spPr>
          <a:xfrm>
            <a:off x="2042556" y="2495880"/>
            <a:ext cx="8106887" cy="1245235"/>
          </a:xfrm>
          <a:prstGeom prst="rect">
            <a:avLst/>
          </a:prstGeom>
          <a:noFill/>
        </p:spPr>
        <p:txBody>
          <a:bodyPr wrap="square" rtlCol="0">
            <a:spAutoFit/>
          </a:bodyPr>
          <a:lstStyle/>
          <a:p>
            <a:pPr algn="ctr"/>
            <a:r>
              <a:rPr lang="zh-CN" altLang="en-US" sz="7500" dirty="0">
                <a:solidFill>
                  <a:schemeClr val="tx1">
                    <a:lumMod val="75000"/>
                    <a:lumOff val="25000"/>
                  </a:schemeClr>
                </a:solidFill>
                <a:latin typeface="仓耳青禾体-谷力 W05" panose="02020400000000000000" pitchFamily="18" charset="-122"/>
                <a:ea typeface="仓耳青禾体-谷力 W05" panose="02020400000000000000" pitchFamily="18" charset="-122"/>
                <a:cs typeface="+mn-ea"/>
                <a:sym typeface="+mn-lt"/>
              </a:rPr>
              <a:t>结束</a:t>
            </a:r>
            <a:endParaRPr lang="zh-CN" altLang="en-US" sz="7500" dirty="0">
              <a:solidFill>
                <a:schemeClr val="tx1">
                  <a:lumMod val="75000"/>
                  <a:lumOff val="25000"/>
                </a:schemeClr>
              </a:solidFill>
              <a:latin typeface="仓耳青禾体-谷力 W05" panose="02020400000000000000" pitchFamily="18" charset="-122"/>
              <a:ea typeface="仓耳青禾体-谷力 W05" panose="02020400000000000000" pitchFamily="18"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PA" val="v4.1.3"/>
</p:tagLst>
</file>

<file path=ppt/tags/tag2.xml><?xml version="1.0" encoding="utf-8"?>
<p:tagLst xmlns:p="http://schemas.openxmlformats.org/presentationml/2006/main">
  <p:tag name="PA" val="v4.1.3"/>
</p:tagLst>
</file>

<file path=ppt/tags/tag3.xml><?xml version="1.0" encoding="utf-8"?>
<p:tagLst xmlns:p="http://schemas.openxmlformats.org/presentationml/2006/main">
  <p:tag name="PA" val="v4.1.3"/>
</p:tagLst>
</file>

<file path=ppt/tags/tag4.xml><?xml version="1.0" encoding="utf-8"?>
<p:tagLst xmlns:p="http://schemas.openxmlformats.org/presentationml/2006/main">
  <p:tag name="PA" val="v4.1.3"/>
</p:tagLst>
</file>

<file path=ppt/tags/tag5.xml><?xml version="1.0" encoding="utf-8"?>
<p:tagLst xmlns:p="http://schemas.openxmlformats.org/presentationml/2006/main">
  <p:tag name="PA" val="v4.1.3"/>
</p:tagLst>
</file>

<file path=ppt/tags/tag6.xml><?xml version="1.0" encoding="utf-8"?>
<p:tagLst xmlns:p="http://schemas.openxmlformats.org/presentationml/2006/main">
  <p:tag name="PA" val="v4.1.3"/>
</p:tagLst>
</file>

<file path=ppt/tags/tag7.xml><?xml version="1.0" encoding="utf-8"?>
<p:tagLst xmlns:p="http://schemas.openxmlformats.org/presentationml/2006/main">
  <p:tag name="PA" val="v4.1.3"/>
</p:tagLst>
</file>

<file path=ppt/tags/tag8.xml><?xml version="1.0" encoding="utf-8"?>
<p:tagLst xmlns:p="http://schemas.openxmlformats.org/presentationml/2006/main">
  <p:tag name="ISPRING_PRESENTATION_TITLE" val="年终总结"/>
  <p:tag name="commondata" val="eyJoZGlkIjoiN2I5MDg4ZTRjZTU1NTUwMjNjMTk2NzdhYmM3ZDFmM2MifQ=="/>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h4tonwit">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h4tonwit">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3262</Words>
  <Application>WPS 演示</Application>
  <PresentationFormat>宽屏</PresentationFormat>
  <Paragraphs>110</Paragraphs>
  <Slides>12</Slides>
  <Notes>22</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12</vt:i4>
      </vt:variant>
    </vt:vector>
  </HeadingPairs>
  <TitlesOfParts>
    <vt:vector size="25" baseType="lpstr">
      <vt:lpstr>Arial</vt:lpstr>
      <vt:lpstr>宋体</vt:lpstr>
      <vt:lpstr>Wingdings</vt:lpstr>
      <vt:lpstr>印品天逸黑</vt:lpstr>
      <vt:lpstr>黑体</vt:lpstr>
      <vt:lpstr>微软雅黑</vt:lpstr>
      <vt:lpstr>仓耳青禾体-谷力 W05</vt:lpstr>
      <vt:lpstr>Arial</vt:lpstr>
      <vt:lpstr>Arial Unicode MS</vt:lpstr>
      <vt:lpstr>等线</vt:lpstr>
      <vt:lpstr>Calibri</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Manager>第一PPT</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商务汇报</dc:title>
  <dc:creator>第一PPT</dc:creator>
  <cp:keywords>www.1ppt.com</cp:keywords>
  <dc:description>www.1ppt.com</dc:description>
  <cp:lastModifiedBy>小青蛙</cp:lastModifiedBy>
  <cp:revision>117</cp:revision>
  <dcterms:created xsi:type="dcterms:W3CDTF">2019-06-11T09:29:00Z</dcterms:created>
  <dcterms:modified xsi:type="dcterms:W3CDTF">2024-01-22T10:48:41Z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9006958C2DEE4F44B40B528416088C2E_13</vt:lpwstr>
  </property>
  <property fmtid="{D5CDD505-2E9C-101B-9397-08002B2CF9AE}" pid="3" name="KSOProductBuildVer">
    <vt:lpwstr>2052-12.1.0.16120</vt:lpwstr>
  </property>
</Properties>
</file>